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148"/>
  </p:notesMasterIdLst>
  <p:sldIdLst>
    <p:sldId id="256" r:id="rId2"/>
    <p:sldId id="1174" r:id="rId3"/>
    <p:sldId id="1215" r:id="rId4"/>
    <p:sldId id="1204" r:id="rId5"/>
    <p:sldId id="1251" r:id="rId6"/>
    <p:sldId id="1265" r:id="rId7"/>
    <p:sldId id="1205" r:id="rId8"/>
    <p:sldId id="1264" r:id="rId9"/>
    <p:sldId id="1263" r:id="rId10"/>
    <p:sldId id="1262" r:id="rId11"/>
    <p:sldId id="1206" r:id="rId12"/>
    <p:sldId id="1261" r:id="rId13"/>
    <p:sldId id="1260" r:id="rId14"/>
    <p:sldId id="1259" r:id="rId15"/>
    <p:sldId id="1207" r:id="rId16"/>
    <p:sldId id="1198" r:id="rId17"/>
    <p:sldId id="1258" r:id="rId18"/>
    <p:sldId id="1257" r:id="rId19"/>
    <p:sldId id="1208" r:id="rId20"/>
    <p:sldId id="1256" r:id="rId21"/>
    <p:sldId id="1255" r:id="rId22"/>
    <p:sldId id="1203" r:id="rId23"/>
    <p:sldId id="1209" r:id="rId24"/>
    <p:sldId id="1210" r:id="rId25"/>
    <p:sldId id="1371" r:id="rId26"/>
    <p:sldId id="1254" r:id="rId27"/>
    <p:sldId id="1253" r:id="rId28"/>
    <p:sldId id="1213" r:id="rId29"/>
    <p:sldId id="1214" r:id="rId30"/>
    <p:sldId id="1216" r:id="rId31"/>
    <p:sldId id="1217" r:id="rId32"/>
    <p:sldId id="1252" r:id="rId33"/>
    <p:sldId id="1250" r:id="rId34"/>
    <p:sldId id="1220" r:id="rId35"/>
    <p:sldId id="1370" r:id="rId36"/>
    <p:sldId id="1249" r:id="rId37"/>
    <p:sldId id="1227" r:id="rId38"/>
    <p:sldId id="1228" r:id="rId39"/>
    <p:sldId id="1229" r:id="rId40"/>
    <p:sldId id="1374" r:id="rId41"/>
    <p:sldId id="1375" r:id="rId42"/>
    <p:sldId id="271" r:id="rId43"/>
    <p:sldId id="1103" r:id="rId44"/>
    <p:sldId id="1104" r:id="rId45"/>
    <p:sldId id="272" r:id="rId46"/>
    <p:sldId id="1351" r:id="rId47"/>
    <p:sldId id="790" r:id="rId48"/>
    <p:sldId id="1231" r:id="rId49"/>
    <p:sldId id="1232" r:id="rId50"/>
    <p:sldId id="1235" r:id="rId51"/>
    <p:sldId id="1233" r:id="rId52"/>
    <p:sldId id="1234" r:id="rId53"/>
    <p:sldId id="1236" r:id="rId54"/>
    <p:sldId id="1237" r:id="rId55"/>
    <p:sldId id="1238" r:id="rId56"/>
    <p:sldId id="1240" r:id="rId57"/>
    <p:sldId id="1239" r:id="rId58"/>
    <p:sldId id="1241" r:id="rId59"/>
    <p:sldId id="1242" r:id="rId60"/>
    <p:sldId id="1373" r:id="rId61"/>
    <p:sldId id="1244" r:id="rId62"/>
    <p:sldId id="1266" r:id="rId63"/>
    <p:sldId id="1267" r:id="rId64"/>
    <p:sldId id="1268" r:id="rId65"/>
    <p:sldId id="1356" r:id="rId66"/>
    <p:sldId id="1271" r:id="rId67"/>
    <p:sldId id="1272" r:id="rId68"/>
    <p:sldId id="1275" r:id="rId69"/>
    <p:sldId id="1274" r:id="rId70"/>
    <p:sldId id="1276" r:id="rId71"/>
    <p:sldId id="1269" r:id="rId72"/>
    <p:sldId id="1278" r:id="rId73"/>
    <p:sldId id="1273" r:id="rId74"/>
    <p:sldId id="1279" r:id="rId75"/>
    <p:sldId id="1280" r:id="rId76"/>
    <p:sldId id="1283" r:id="rId77"/>
    <p:sldId id="1358" r:id="rId78"/>
    <p:sldId id="1284" r:id="rId79"/>
    <p:sldId id="1372" r:id="rId80"/>
    <p:sldId id="1285" r:id="rId81"/>
    <p:sldId id="1282" r:id="rId82"/>
    <p:sldId id="1286" r:id="rId83"/>
    <p:sldId id="1289" r:id="rId84"/>
    <p:sldId id="1291" r:id="rId85"/>
    <p:sldId id="1290" r:id="rId86"/>
    <p:sldId id="1287" r:id="rId87"/>
    <p:sldId id="1288" r:id="rId88"/>
    <p:sldId id="1292" r:id="rId89"/>
    <p:sldId id="1293" r:id="rId90"/>
    <p:sldId id="1302" r:id="rId91"/>
    <p:sldId id="1309" r:id="rId92"/>
    <p:sldId id="1359" r:id="rId93"/>
    <p:sldId id="1294" r:id="rId94"/>
    <p:sldId id="1295" r:id="rId95"/>
    <p:sldId id="1296" r:id="rId96"/>
    <p:sldId id="1297" r:id="rId97"/>
    <p:sldId id="1298" r:id="rId98"/>
    <p:sldId id="1299" r:id="rId99"/>
    <p:sldId id="1300" r:id="rId100"/>
    <p:sldId id="1301" r:id="rId101"/>
    <p:sldId id="1303" r:id="rId102"/>
    <p:sldId id="1305" r:id="rId103"/>
    <p:sldId id="1304" r:id="rId104"/>
    <p:sldId id="1306" r:id="rId105"/>
    <p:sldId id="1307" r:id="rId106"/>
    <p:sldId id="1308" r:id="rId107"/>
    <p:sldId id="1346" r:id="rId108"/>
    <p:sldId id="1347" r:id="rId109"/>
    <p:sldId id="1310" r:id="rId110"/>
    <p:sldId id="1312" r:id="rId111"/>
    <p:sldId id="1313" r:id="rId112"/>
    <p:sldId id="1360" r:id="rId113"/>
    <p:sldId id="1361" r:id="rId114"/>
    <p:sldId id="1362" r:id="rId115"/>
    <p:sldId id="1364" r:id="rId116"/>
    <p:sldId id="1363" r:id="rId117"/>
    <p:sldId id="1365" r:id="rId118"/>
    <p:sldId id="1317" r:id="rId119"/>
    <p:sldId id="1318" r:id="rId120"/>
    <p:sldId id="1320" r:id="rId121"/>
    <p:sldId id="1321" r:id="rId122"/>
    <p:sldId id="1324" r:id="rId123"/>
    <p:sldId id="1366" r:id="rId124"/>
    <p:sldId id="1367" r:id="rId125"/>
    <p:sldId id="1326" r:id="rId126"/>
    <p:sldId id="1327" r:id="rId127"/>
    <p:sldId id="1368" r:id="rId128"/>
    <p:sldId id="1369" r:id="rId129"/>
    <p:sldId id="1334" r:id="rId130"/>
    <p:sldId id="1335" r:id="rId131"/>
    <p:sldId id="1329" r:id="rId132"/>
    <p:sldId id="1330" r:id="rId133"/>
    <p:sldId id="1331" r:id="rId134"/>
    <p:sldId id="1332" r:id="rId135"/>
    <p:sldId id="1333" r:id="rId136"/>
    <p:sldId id="1336" r:id="rId137"/>
    <p:sldId id="1337" r:id="rId138"/>
    <p:sldId id="1338" r:id="rId139"/>
    <p:sldId id="1348" r:id="rId140"/>
    <p:sldId id="1349" r:id="rId141"/>
    <p:sldId id="1311" r:id="rId142"/>
    <p:sldId id="1183" r:id="rId143"/>
    <p:sldId id="1355" r:id="rId144"/>
    <p:sldId id="601" r:id="rId145"/>
    <p:sldId id="1341" r:id="rId146"/>
    <p:sldId id="407" r:id="rId147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F500"/>
    <a:srgbClr val="A6251A"/>
    <a:srgbClr val="131313"/>
    <a:srgbClr val="21221C"/>
    <a:srgbClr val="0DFF01"/>
    <a:srgbClr val="ECBC28"/>
    <a:srgbClr val="C4AFA7"/>
    <a:srgbClr val="000000"/>
    <a:srgbClr val="EAEAEA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DBA27EB-6FAA-4C75-B53A-2E459C41F3A7}">
  <a:tblStyle styleId="{5DBA27EB-6FAA-4C75-B53A-2E459C41F3A7}" styleName="Table_0">
    <a:wholeTbl>
      <a:tcStyle>
        <a:tcBdr>
          <a:left>
            <a:ln w="9525" cap="flat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DA382DB0-DFFE-4DBB-8A46-F71926E32167}" styleName="Table_1">
    <a:wholeTbl>
      <a:tcStyle>
        <a:tcBdr>
          <a:left>
            <a:ln w="9525" cap="flat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7623" autoAdjust="0"/>
  </p:normalViewPr>
  <p:slideViewPr>
    <p:cSldViewPr snapToGrid="0" snapToObjects="1">
      <p:cViewPr varScale="1">
        <p:scale>
          <a:sx n="124" d="100"/>
          <a:sy n="124" d="100"/>
        </p:scale>
        <p:origin x="-448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-336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150" Type="http://schemas.openxmlformats.org/officeDocument/2006/relationships/presProps" Target="presProps.xml"/><Relationship Id="rId151" Type="http://schemas.openxmlformats.org/officeDocument/2006/relationships/viewProps" Target="viewProps.xml"/><Relationship Id="rId152" Type="http://schemas.openxmlformats.org/officeDocument/2006/relationships/theme" Target="theme/theme1.xml"/><Relationship Id="rId153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notesMaster" Target="notesMasters/notesMaster1.xml"/><Relationship Id="rId149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129079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1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1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1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1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1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1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1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_rels/notesSlide1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1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_rels/notesSlide1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8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5" name="Shape 8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685800" y="375775"/>
            <a:ext cx="4919699" cy="38912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6400"/>
            </a:lvl1pPr>
            <a:lvl2pPr>
              <a:spcBef>
                <a:spcPts val="0"/>
              </a:spcBef>
              <a:buSzPct val="100000"/>
              <a:defRPr sz="6400"/>
            </a:lvl2pPr>
            <a:lvl3pPr>
              <a:spcBef>
                <a:spcPts val="0"/>
              </a:spcBef>
              <a:buSzPct val="100000"/>
              <a:defRPr sz="6400"/>
            </a:lvl3pPr>
            <a:lvl4pPr>
              <a:spcBef>
                <a:spcPts val="0"/>
              </a:spcBef>
              <a:buSzPct val="100000"/>
              <a:defRPr sz="6400"/>
            </a:lvl4pPr>
            <a:lvl5pPr>
              <a:spcBef>
                <a:spcPts val="0"/>
              </a:spcBef>
              <a:buSzPct val="100000"/>
              <a:defRPr sz="6400"/>
            </a:lvl5pPr>
            <a:lvl6pPr>
              <a:spcBef>
                <a:spcPts val="0"/>
              </a:spcBef>
              <a:buSzPct val="100000"/>
              <a:defRPr sz="6400"/>
            </a:lvl6pPr>
            <a:lvl7pPr>
              <a:spcBef>
                <a:spcPts val="0"/>
              </a:spcBef>
              <a:buSzPct val="100000"/>
              <a:defRPr sz="6400"/>
            </a:lvl7pPr>
            <a:lvl8pPr>
              <a:spcBef>
                <a:spcPts val="0"/>
              </a:spcBef>
              <a:buSzPct val="100000"/>
              <a:defRPr sz="6400"/>
            </a:lvl8pPr>
            <a:lvl9pPr>
              <a:spcBef>
                <a:spcPts val="0"/>
              </a:spcBef>
              <a:buSzPct val="100000"/>
              <a:defRPr sz="6400"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ubTitle" idx="1"/>
          </p:nvPr>
        </p:nvSpPr>
        <p:spPr>
          <a:xfrm>
            <a:off x="685800" y="4266975"/>
            <a:ext cx="4074000" cy="784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buNone/>
              <a:defRPr sz="1800">
                <a:solidFill>
                  <a:schemeClr val="dk2"/>
                </a:solidFill>
              </a:defRPr>
            </a:lvl1pPr>
            <a:lvl2pPr>
              <a:spcBef>
                <a:spcPts val="0"/>
              </a:spcBef>
              <a:buClr>
                <a:schemeClr val="dk2"/>
              </a:buClr>
              <a:buSzPct val="100000"/>
              <a:buNone/>
              <a:defRPr sz="1800">
                <a:solidFill>
                  <a:schemeClr val="dk2"/>
                </a:solidFill>
              </a:defRPr>
            </a:lvl2pPr>
            <a:lvl3pPr>
              <a:spcBef>
                <a:spcPts val="0"/>
              </a:spcBef>
              <a:buClr>
                <a:schemeClr val="dk2"/>
              </a:buClr>
              <a:buSzPct val="100000"/>
              <a:buNone/>
              <a:defRPr sz="1800">
                <a:solidFill>
                  <a:schemeClr val="dk2"/>
                </a:solidFill>
              </a:defRPr>
            </a:lvl3pPr>
            <a:lvl4pPr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4pPr>
            <a:lvl5pPr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5pPr>
            <a:lvl6pPr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6pPr>
            <a:lvl7pPr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7pPr>
            <a:lvl8pPr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8pPr>
            <a:lvl9pPr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3548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1721687-68EF-D644-BF26-53E33F2DA5BA}" type="datetimeFigureOut">
              <a:rPr lang="en-US" smtClean="0"/>
              <a:t>3/31/16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755BF-0EFD-914B-9E5B-CD2E02254F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871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Font typeface="Montserrat"/>
              <a:buNone/>
              <a:defRPr sz="3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Font typeface="Montserrat"/>
              <a:buNone/>
              <a:defRPr sz="3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Font typeface="Montserrat"/>
              <a:buNone/>
              <a:defRPr sz="3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Font typeface="Montserrat"/>
              <a:buNone/>
              <a:defRPr sz="3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Font typeface="Montserrat"/>
              <a:buNone/>
              <a:defRPr sz="3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Font typeface="Montserrat"/>
              <a:buNone/>
              <a:defRPr sz="3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Font typeface="Montserrat"/>
              <a:buNone/>
              <a:defRPr sz="3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Font typeface="Montserrat"/>
              <a:buNone/>
              <a:defRPr sz="3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Font typeface="Montserrat"/>
              <a:buNone/>
              <a:defRPr sz="3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buFont typeface="Merriweather"/>
              <a:defRPr sz="3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buFont typeface="Merriweather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buFont typeface="Merriweather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buFont typeface="Merriweather"/>
              <a:defRPr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buFont typeface="Merriweather"/>
              <a:defRPr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buFont typeface="Merriweather"/>
              <a:defRPr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buFont typeface="Merriweather"/>
              <a:defRPr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buFont typeface="Merriweather"/>
              <a:defRPr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buFont typeface="Merriweather"/>
              <a:defRPr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Montserrat-Regular"/>
          <a:ea typeface="Arial"/>
          <a:cs typeface="Montserrat-Regular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hyperlink" Target="mailto:jim@atomic-squirrel.net" TargetMode="Externa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29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30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20.jp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0.xml"/><Relationship Id="rId3" Type="http://schemas.openxmlformats.org/officeDocument/2006/relationships/hyperlink" Target="http://www.ybrikman.com/speaking/%23infrastructure-as-code" TargetMode="Externa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hyperlink" Target="http://www.hello-startup.net/?ref=agility-safety-talk" TargetMode="External"/><Relationship Id="rId5" Type="http://schemas.openxmlformats.org/officeDocument/2006/relationships/hyperlink" Target="http://www.hello-startup.net/?ref=guide-to-hiring-talk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tomic-squirrel.net/?ref=startup-ideas-talk" TargetMode="External"/><Relationship Id="rId4" Type="http://schemas.openxmlformats.org/officeDocument/2006/relationships/hyperlink" Target="http://www.hello-startup.net/?ref=guide-to-hiring-talk" TargetMode="External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36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hyperlink" Target="http://www.ybrikman.com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tomic-squirrel.net/?ref=startup-ideas-talk" TargetMode="External"/><Relationship Id="rId4" Type="http://schemas.openxmlformats.org/officeDocument/2006/relationships/hyperlink" Target="http://www.hello-startup.net/?ref=guide-to-hiring-talk" TargetMode="External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jp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hyperlink" Target="http://www.hello-startup.net/?ref=ideas-talk" TargetMode="External"/><Relationship Id="rId5" Type="http://schemas.openxmlformats.org/officeDocument/2006/relationships/hyperlink" Target="http://www.hello-startup.net/?ref=guide-to-hiring-talk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www.ybrikman.com/speaking/%23infrastructure-as-code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engineering.linkedin.com/blog/2016/02/q-a-with-jim-brikman--splitting-up-a-codebase-into-microservices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0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0.jp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uepri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0220"/>
            <a:ext cx="9199284" cy="6132856"/>
          </a:xfrm>
          <a:prstGeom prst="rect">
            <a:avLst/>
          </a:prstGeom>
        </p:spPr>
      </p:pic>
      <p:sp>
        <p:nvSpPr>
          <p:cNvPr id="31" name="Shape 31"/>
          <p:cNvSpPr txBox="1"/>
          <p:nvPr/>
        </p:nvSpPr>
        <p:spPr>
          <a:xfrm>
            <a:off x="0" y="-6507"/>
            <a:ext cx="9144000" cy="2817179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txBody>
          <a:bodyPr lIns="0" tIns="365760" rIns="91425" bIns="91425" anchor="t" anchorCtr="0">
            <a:noAutofit/>
          </a:bodyPr>
          <a:lstStyle/>
          <a:p>
            <a:pPr marL="457200" rtl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5400" b="1" dirty="0" smtClean="0">
                <a:solidFill>
                  <a:srgbClr val="FFFFFF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INFRASTRUCTURE </a:t>
            </a:r>
          </a:p>
          <a:p>
            <a:pPr marL="457200" rtl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2800" b="1" i="1" dirty="0" smtClean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as</a:t>
            </a:r>
            <a:r>
              <a:rPr lang="en-US" sz="2400" b="1" i="1" dirty="0" smtClean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r>
              <a:rPr lang="en-US" sz="96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CODE</a:t>
            </a:r>
          </a:p>
        </p:txBody>
      </p:sp>
      <p:sp>
        <p:nvSpPr>
          <p:cNvPr id="11" name="Shape 31"/>
          <p:cNvSpPr txBox="1"/>
          <p:nvPr/>
        </p:nvSpPr>
        <p:spPr>
          <a:xfrm>
            <a:off x="0" y="3667680"/>
            <a:ext cx="9144000" cy="1475820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FFFFFF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txBody>
          <a:bodyPr lIns="0" tIns="91440" rIns="91425" bIns="91425" anchor="b" anchorCtr="0">
            <a:noAutofit/>
          </a:bodyPr>
          <a:lstStyle/>
          <a:p>
            <a:pPr marL="457200" rtl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3200" b="1" dirty="0" smtClean="0">
                <a:solidFill>
                  <a:srgbClr val="FFFFFF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Running </a:t>
            </a:r>
            <a:r>
              <a:rPr lang="en-US" sz="3200" b="1" dirty="0" err="1" smtClean="0">
                <a:solidFill>
                  <a:srgbClr val="FFFFFF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Microservices</a:t>
            </a:r>
            <a:r>
              <a:rPr lang="en-US" sz="3200" b="1" dirty="0" smtClean="0">
                <a:solidFill>
                  <a:srgbClr val="FFFFFF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 on AWS with </a:t>
            </a:r>
            <a:r>
              <a:rPr lang="en-US" sz="3200" b="1" dirty="0" err="1" smtClean="0">
                <a:solidFill>
                  <a:srgbClr val="FFFFFF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Docker</a:t>
            </a:r>
            <a:r>
              <a:rPr lang="en-US" sz="3200" b="1" dirty="0" smtClean="0">
                <a:solidFill>
                  <a:srgbClr val="FFFFFF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, </a:t>
            </a:r>
            <a:r>
              <a:rPr lang="en-US" sz="3200" b="1" dirty="0" err="1" smtClean="0">
                <a:solidFill>
                  <a:srgbClr val="FFFFFF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Terraform</a:t>
            </a:r>
            <a:r>
              <a:rPr lang="en-US" sz="3200" b="1" dirty="0" smtClean="0">
                <a:solidFill>
                  <a:srgbClr val="FFFFFF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, and ECS</a:t>
            </a:r>
            <a:endParaRPr lang="en-US" sz="3200" b="1" dirty="0" smtClean="0">
              <a:solidFill>
                <a:srgbClr val="ECBC28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>
                <a:solidFill>
                  <a:srgbClr val="55A433"/>
                </a:solidFill>
                <a:latin typeface="Consolas"/>
              </a:rPr>
              <a:t>&gt; gem install rails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/>
              </a:rPr>
              <a:t>Fetching: nokogiri-1.6.7.2.gem (100%)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/>
              </a:rPr>
              <a:t>Building native extensions.  This could take a while...</a:t>
            </a:r>
          </a:p>
          <a:p>
            <a:r>
              <a:rPr lang="en-US" sz="2000" dirty="0">
                <a:solidFill>
                  <a:srgbClr val="A6251A"/>
                </a:solidFill>
                <a:latin typeface="Consolas"/>
              </a:rPr>
              <a:t>ERROR:  Error installing rails:</a:t>
            </a:r>
          </a:p>
          <a:p>
            <a:r>
              <a:rPr lang="en-US" sz="2000" dirty="0">
                <a:solidFill>
                  <a:srgbClr val="A6251A"/>
                </a:solidFill>
                <a:latin typeface="Consolas"/>
              </a:rPr>
              <a:t>ERROR: Failed to build gem native extension.</a:t>
            </a:r>
          </a:p>
          <a:p>
            <a:endParaRPr lang="en-US" sz="2000" dirty="0">
              <a:solidFill>
                <a:srgbClr val="A6251A"/>
              </a:solidFill>
              <a:latin typeface="Consolas"/>
            </a:endParaRPr>
          </a:p>
          <a:p>
            <a:r>
              <a:rPr lang="en-US" sz="2000" dirty="0">
                <a:solidFill>
                  <a:srgbClr val="A6251A"/>
                </a:solidFill>
                <a:latin typeface="Consolas"/>
              </a:rPr>
              <a:t>        /</a:t>
            </a:r>
            <a:r>
              <a:rPr lang="en-US" sz="2000" dirty="0" err="1">
                <a:solidFill>
                  <a:srgbClr val="A6251A"/>
                </a:solidFill>
                <a:latin typeface="Consolas"/>
              </a:rPr>
              <a:t>usr</a:t>
            </a:r>
            <a:r>
              <a:rPr lang="en-US" sz="2000" dirty="0">
                <a:solidFill>
                  <a:srgbClr val="A6251A"/>
                </a:solidFill>
                <a:latin typeface="Consolas"/>
              </a:rPr>
              <a:t>/bin/ruby1.9.1 </a:t>
            </a:r>
            <a:r>
              <a:rPr lang="en-US" sz="2000" dirty="0" err="1">
                <a:solidFill>
                  <a:srgbClr val="A6251A"/>
                </a:solidFill>
                <a:latin typeface="Consolas"/>
              </a:rPr>
              <a:t>extconf.rb</a:t>
            </a:r>
            <a:endParaRPr lang="en-US" sz="2000" dirty="0">
              <a:solidFill>
                <a:srgbClr val="A6251A"/>
              </a:solidFill>
              <a:latin typeface="Consolas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olas"/>
              </a:rPr>
              <a:t>checking if the C compiler accepts ... yes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/>
              </a:rPr>
              <a:t>Building </a:t>
            </a:r>
            <a:r>
              <a:rPr lang="en-US" sz="2000" dirty="0" err="1">
                <a:solidFill>
                  <a:schemeClr val="bg1"/>
                </a:solidFill>
                <a:latin typeface="Consolas"/>
              </a:rPr>
              <a:t>nokogiri</a:t>
            </a:r>
            <a:r>
              <a:rPr lang="en-US" sz="2000" dirty="0">
                <a:solidFill>
                  <a:schemeClr val="bg1"/>
                </a:solidFill>
                <a:latin typeface="Consolas"/>
              </a:rPr>
              <a:t> using packaged libraries.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/>
              </a:rPr>
              <a:t>Using </a:t>
            </a:r>
            <a:r>
              <a:rPr lang="en-US" sz="2000" dirty="0" err="1">
                <a:solidFill>
                  <a:schemeClr val="bg1"/>
                </a:solidFill>
                <a:latin typeface="Consolas"/>
              </a:rPr>
              <a:t>mini_portile</a:t>
            </a:r>
            <a:r>
              <a:rPr lang="en-US" sz="2000" dirty="0">
                <a:solidFill>
                  <a:schemeClr val="bg1"/>
                </a:solidFill>
                <a:latin typeface="Consolas"/>
              </a:rPr>
              <a:t> version 2.0.0.rc2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/>
              </a:rPr>
              <a:t>checking for </a:t>
            </a:r>
            <a:r>
              <a:rPr lang="en-US" sz="2000" dirty="0" err="1">
                <a:solidFill>
                  <a:schemeClr val="bg1"/>
                </a:solidFill>
                <a:latin typeface="Consolas"/>
              </a:rPr>
              <a:t>gzdopen</a:t>
            </a:r>
            <a:r>
              <a:rPr lang="en-US" sz="2000" dirty="0">
                <a:solidFill>
                  <a:schemeClr val="bg1"/>
                </a:solidFill>
                <a:latin typeface="Consolas"/>
              </a:rPr>
              <a:t>() in -</a:t>
            </a:r>
            <a:r>
              <a:rPr lang="en-US" sz="2000" dirty="0" err="1">
                <a:solidFill>
                  <a:schemeClr val="bg1"/>
                </a:solidFill>
                <a:latin typeface="Consolas"/>
              </a:rPr>
              <a:t>lz</a:t>
            </a:r>
            <a:r>
              <a:rPr lang="en-US" sz="2000" dirty="0">
                <a:solidFill>
                  <a:schemeClr val="bg1"/>
                </a:solidFill>
                <a:latin typeface="Consolas"/>
              </a:rPr>
              <a:t>... no</a:t>
            </a:r>
          </a:p>
          <a:p>
            <a:r>
              <a:rPr lang="en-US" sz="2000" dirty="0" err="1">
                <a:solidFill>
                  <a:srgbClr val="A6251A"/>
                </a:solidFill>
                <a:latin typeface="Consolas"/>
              </a:rPr>
              <a:t>zlib</a:t>
            </a:r>
            <a:r>
              <a:rPr lang="en-US" sz="2000" dirty="0">
                <a:solidFill>
                  <a:srgbClr val="A6251A"/>
                </a:solidFill>
                <a:latin typeface="Consolas"/>
              </a:rPr>
              <a:t> is missing; necessary for building libxml2</a:t>
            </a:r>
          </a:p>
          <a:p>
            <a:r>
              <a:rPr lang="en-US" sz="2000" dirty="0">
                <a:solidFill>
                  <a:srgbClr val="A6251A"/>
                </a:solidFill>
                <a:latin typeface="Consolas"/>
              </a:rPr>
              <a:t>*** </a:t>
            </a:r>
            <a:r>
              <a:rPr lang="en-US" sz="2000" dirty="0" err="1">
                <a:solidFill>
                  <a:srgbClr val="A6251A"/>
                </a:solidFill>
                <a:latin typeface="Consolas"/>
              </a:rPr>
              <a:t>extconf.rb</a:t>
            </a:r>
            <a:r>
              <a:rPr lang="en-US" sz="2000" dirty="0">
                <a:solidFill>
                  <a:srgbClr val="A6251A"/>
                </a:solidFill>
                <a:latin typeface="Consolas"/>
              </a:rPr>
              <a:t> failed ***</a:t>
            </a:r>
          </a:p>
        </p:txBody>
      </p:sp>
    </p:spTree>
    <p:extLst>
      <p:ext uri="{BB962C8B-B14F-4D97-AF65-F5344CB8AC3E}">
        <p14:creationId xmlns:p14="http://schemas.microsoft.com/office/powerpoint/2010/main" val="146628307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1"/>
          <p:cNvSpPr txBox="1"/>
          <p:nvPr/>
        </p:nvSpPr>
        <p:spPr>
          <a:xfrm>
            <a:off x="0" y="4252550"/>
            <a:ext cx="9144000" cy="890948"/>
          </a:xfrm>
          <a:prstGeom prst="rect">
            <a:avLst/>
          </a:prstGeom>
          <a:noFill/>
          <a:ln>
            <a:noFill/>
          </a:ln>
        </p:spPr>
        <p:txBody>
          <a:bodyPr lIns="0" tIns="91440" rIns="91425" bIns="91425" anchor="t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Now our EC2 instance has a tag!</a:t>
            </a:r>
          </a:p>
        </p:txBody>
      </p:sp>
      <p:pic>
        <p:nvPicPr>
          <p:cNvPr id="2" name="Picture 1" descr="ec2-instance-tagg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857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3608033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resource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aws_elb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"example"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{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name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 err="1" smtClean="0">
                <a:solidFill>
                  <a:srgbClr val="55A433"/>
                </a:solidFill>
                <a:latin typeface="Consolas"/>
              </a:rPr>
              <a:t>example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err="1" smtClean="0">
                <a:solidFill>
                  <a:srgbClr val="FFFFFF"/>
                </a:solidFill>
                <a:latin typeface="Consolas"/>
              </a:rPr>
              <a:t>availability_zones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= [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 smtClean="0">
                <a:solidFill>
                  <a:srgbClr val="55A433"/>
                </a:solidFill>
                <a:latin typeface="Consolas"/>
              </a:rPr>
              <a:t>us-east-1a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,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>
                <a:solidFill>
                  <a:srgbClr val="55A433"/>
                </a:solidFill>
                <a:latin typeface="Consolas"/>
              </a:rPr>
              <a:t>us-east-</a:t>
            </a:r>
            <a:r>
              <a:rPr lang="fr-FR" sz="2000" dirty="0" smtClean="0">
                <a:solidFill>
                  <a:srgbClr val="55A433"/>
                </a:solidFill>
                <a:latin typeface="Consolas"/>
              </a:rPr>
              <a:t>1b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]</a:t>
            </a:r>
            <a:endParaRPr lang="en-US" sz="2000" dirty="0">
              <a:solidFill>
                <a:srgbClr val="55A433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instances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= [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${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aws_instance.example.id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}"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]</a:t>
            </a: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listener {</a:t>
            </a: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    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lb_port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= </a:t>
            </a:r>
            <a:r>
              <a:rPr lang="is-IS" sz="2000" dirty="0">
                <a:solidFill>
                  <a:srgbClr val="2972C0"/>
                </a:solidFill>
                <a:latin typeface="Consolas"/>
              </a:rPr>
              <a:t>80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      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lb_protocol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=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>
                <a:solidFill>
                  <a:srgbClr val="55A433"/>
                </a:solidFill>
                <a:latin typeface="Consolas"/>
              </a:rPr>
              <a:t>http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   </a:t>
            </a:r>
            <a:endParaRPr lang="en-US" sz="2000" dirty="0" smtClean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    </a:t>
            </a:r>
            <a:r>
              <a:rPr lang="en-US" sz="2000" dirty="0" err="1" smtClean="0">
                <a:solidFill>
                  <a:srgbClr val="F6F6F6"/>
                </a:solidFill>
                <a:latin typeface="Consolas"/>
              </a:rPr>
              <a:t>instance_port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=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"$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{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var.instance_port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}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endParaRPr lang="is-I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    </a:t>
            </a:r>
            <a:r>
              <a:rPr lang="en-US" sz="2000" dirty="0" err="1" smtClean="0">
                <a:solidFill>
                  <a:srgbClr val="F6F6F6"/>
                </a:solidFill>
                <a:latin typeface="Consolas"/>
              </a:rPr>
              <a:t>instance_protocol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 smtClean="0">
                <a:solidFill>
                  <a:srgbClr val="55A433"/>
                </a:solidFill>
                <a:latin typeface="Consolas"/>
              </a:rPr>
              <a:t>http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”</a:t>
            </a:r>
            <a:endParaRPr lang="en-US" sz="2000" dirty="0" smtClean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}</a:t>
            </a:r>
            <a:endParaRPr lang="en-US" sz="2000" dirty="0">
              <a:solidFill>
                <a:srgbClr val="55A433"/>
              </a:solidFill>
              <a:latin typeface="Consolas"/>
            </a:endParaRPr>
          </a:p>
          <a:p>
            <a:r>
              <a:rPr lang="ro-RO" sz="2000" dirty="0" smtClean="0">
                <a:solidFill>
                  <a:srgbClr val="F6F6F6"/>
                </a:solidFill>
                <a:latin typeface="Consolas"/>
              </a:rPr>
              <a:t>}</a:t>
            </a:r>
          </a:p>
          <a:p>
            <a:endParaRPr lang="ro-RO" sz="2000" dirty="0">
              <a:solidFill>
                <a:srgbClr val="F6F6F6"/>
              </a:solidFill>
              <a:latin typeface="Consolas"/>
            </a:endParaRP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Let’s add an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Elastic Load Balancer (ELB).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297139427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3608033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resource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aws_elb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"example"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{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name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 err="1" smtClean="0">
                <a:solidFill>
                  <a:srgbClr val="55A433"/>
                </a:solidFill>
                <a:latin typeface="Consolas"/>
              </a:rPr>
              <a:t>example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err="1" smtClean="0">
                <a:solidFill>
                  <a:srgbClr val="FFFFFF"/>
                </a:solidFill>
                <a:latin typeface="Consolas"/>
              </a:rPr>
              <a:t>availability_zones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= [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 smtClean="0">
                <a:solidFill>
                  <a:srgbClr val="55A433"/>
                </a:solidFill>
                <a:latin typeface="Consolas"/>
              </a:rPr>
              <a:t>us-east-1a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,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>
                <a:solidFill>
                  <a:srgbClr val="55A433"/>
                </a:solidFill>
                <a:latin typeface="Consolas"/>
              </a:rPr>
              <a:t>us-east-</a:t>
            </a:r>
            <a:r>
              <a:rPr lang="fr-FR" sz="2000" dirty="0" smtClean="0">
                <a:solidFill>
                  <a:srgbClr val="55A433"/>
                </a:solidFill>
                <a:latin typeface="Consolas"/>
              </a:rPr>
              <a:t>1b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]</a:t>
            </a:r>
            <a:endParaRPr lang="en-US" sz="2000" dirty="0">
              <a:solidFill>
                <a:srgbClr val="55A433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instances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= [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${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aws_instance.example.id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}"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]</a:t>
            </a: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listener {</a:t>
            </a: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    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lb_port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= </a:t>
            </a:r>
            <a:r>
              <a:rPr lang="is-IS" sz="2000" dirty="0">
                <a:solidFill>
                  <a:srgbClr val="2972C0"/>
                </a:solidFill>
                <a:latin typeface="Consolas"/>
              </a:rPr>
              <a:t>80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      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lb_protocol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=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>
                <a:solidFill>
                  <a:srgbClr val="55A433"/>
                </a:solidFill>
                <a:latin typeface="Consolas"/>
              </a:rPr>
              <a:t>http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   </a:t>
            </a:r>
            <a:endParaRPr lang="en-US" sz="2000" dirty="0" smtClean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    </a:t>
            </a:r>
            <a:r>
              <a:rPr lang="en-US" sz="2000" dirty="0" err="1" smtClean="0">
                <a:solidFill>
                  <a:srgbClr val="F6F6F6"/>
                </a:solidFill>
                <a:latin typeface="Consolas"/>
              </a:rPr>
              <a:t>instance_port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=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"$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{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var.instance_port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}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endParaRPr lang="is-I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    </a:t>
            </a:r>
            <a:r>
              <a:rPr lang="en-US" sz="2000" dirty="0" err="1" smtClean="0">
                <a:solidFill>
                  <a:srgbClr val="F6F6F6"/>
                </a:solidFill>
                <a:latin typeface="Consolas"/>
              </a:rPr>
              <a:t>instance_protocol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 smtClean="0">
                <a:solidFill>
                  <a:srgbClr val="55A433"/>
                </a:solidFill>
                <a:latin typeface="Consolas"/>
              </a:rPr>
              <a:t>http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”</a:t>
            </a:r>
            <a:endParaRPr lang="en-US" sz="2000" dirty="0" smtClean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}</a:t>
            </a:r>
            <a:endParaRPr lang="en-US" sz="2000" dirty="0">
              <a:solidFill>
                <a:srgbClr val="55A433"/>
              </a:solidFill>
              <a:latin typeface="Consolas"/>
            </a:endParaRPr>
          </a:p>
          <a:p>
            <a:r>
              <a:rPr lang="ro-RO" sz="2000" dirty="0" smtClean="0">
                <a:solidFill>
                  <a:srgbClr val="F6F6F6"/>
                </a:solidFill>
                <a:latin typeface="Consolas"/>
              </a:rPr>
              <a:t>}</a:t>
            </a:r>
          </a:p>
          <a:p>
            <a:endParaRPr lang="ro-RO" sz="2000" dirty="0">
              <a:solidFill>
                <a:srgbClr val="F6F6F6"/>
              </a:solidFill>
              <a:latin typeface="Consolas"/>
            </a:endParaRP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sym typeface="Droid Serif"/>
              </a:rPr>
              <a:t>Terraform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 supports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variables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, such as </a:t>
            </a:r>
            <a:r>
              <a:rPr lang="en-US" sz="4000" dirty="0" err="1" smtClean="0">
                <a:solidFill>
                  <a:srgbClr val="ECBC28"/>
                </a:solidFill>
                <a:sym typeface="Droid Serif"/>
              </a:rPr>
              <a:t>var.instance_port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.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230534507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3608033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resource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aws_elb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"example"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{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name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 err="1" smtClean="0">
                <a:solidFill>
                  <a:srgbClr val="55A433"/>
                </a:solidFill>
                <a:latin typeface="Consolas"/>
              </a:rPr>
              <a:t>example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err="1" smtClean="0">
                <a:solidFill>
                  <a:srgbClr val="FFFFFF"/>
                </a:solidFill>
                <a:latin typeface="Consolas"/>
              </a:rPr>
              <a:t>availability_zones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= [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 smtClean="0">
                <a:solidFill>
                  <a:srgbClr val="55A433"/>
                </a:solidFill>
                <a:latin typeface="Consolas"/>
              </a:rPr>
              <a:t>us-east-1a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,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>
                <a:solidFill>
                  <a:srgbClr val="55A433"/>
                </a:solidFill>
                <a:latin typeface="Consolas"/>
              </a:rPr>
              <a:t>us-east-</a:t>
            </a:r>
            <a:r>
              <a:rPr lang="fr-FR" sz="2000" dirty="0" smtClean="0">
                <a:solidFill>
                  <a:srgbClr val="55A433"/>
                </a:solidFill>
                <a:latin typeface="Consolas"/>
              </a:rPr>
              <a:t>1b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]</a:t>
            </a:r>
            <a:endParaRPr lang="en-US" sz="2000" dirty="0">
              <a:solidFill>
                <a:srgbClr val="55A433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instances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= [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${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aws_instance.example.id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}"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]</a:t>
            </a: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listener {</a:t>
            </a: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    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lb_port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= </a:t>
            </a:r>
            <a:r>
              <a:rPr lang="is-IS" sz="2000" dirty="0">
                <a:solidFill>
                  <a:srgbClr val="2972C0"/>
                </a:solidFill>
                <a:latin typeface="Consolas"/>
              </a:rPr>
              <a:t>80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      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lb_protocol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=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>
                <a:solidFill>
                  <a:srgbClr val="55A433"/>
                </a:solidFill>
                <a:latin typeface="Consolas"/>
              </a:rPr>
              <a:t>http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   </a:t>
            </a:r>
            <a:endParaRPr lang="en-US" sz="2000" dirty="0" smtClean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    </a:t>
            </a:r>
            <a:r>
              <a:rPr lang="en-US" sz="2000" dirty="0" err="1" smtClean="0">
                <a:solidFill>
                  <a:srgbClr val="F6F6F6"/>
                </a:solidFill>
                <a:latin typeface="Consolas"/>
              </a:rPr>
              <a:t>instance_port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=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"$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{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var.instance_port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}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endParaRPr lang="is-I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    </a:t>
            </a:r>
            <a:r>
              <a:rPr lang="en-US" sz="2000" dirty="0" err="1" smtClean="0">
                <a:solidFill>
                  <a:srgbClr val="F6F6F6"/>
                </a:solidFill>
                <a:latin typeface="Consolas"/>
              </a:rPr>
              <a:t>instance_protocol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 smtClean="0">
                <a:solidFill>
                  <a:srgbClr val="55A433"/>
                </a:solidFill>
                <a:latin typeface="Consolas"/>
              </a:rPr>
              <a:t>http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endParaRPr lang="en-US" sz="2000" dirty="0" smtClean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}</a:t>
            </a:r>
            <a:endParaRPr lang="en-US" sz="2000" dirty="0">
              <a:solidFill>
                <a:srgbClr val="55A433"/>
              </a:solidFill>
              <a:latin typeface="Consolas"/>
            </a:endParaRPr>
          </a:p>
          <a:p>
            <a:r>
              <a:rPr lang="ro-RO" sz="2000" dirty="0" smtClean="0">
                <a:solidFill>
                  <a:srgbClr val="F6F6F6"/>
                </a:solidFill>
                <a:latin typeface="Consolas"/>
              </a:rPr>
              <a:t>}</a:t>
            </a:r>
          </a:p>
          <a:p>
            <a:endParaRPr lang="ro-RO" sz="2000" dirty="0">
              <a:solidFill>
                <a:srgbClr val="F6F6F6"/>
              </a:solidFill>
              <a:latin typeface="Consolas"/>
            </a:endParaRP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As well as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dependencies 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like </a:t>
            </a:r>
            <a:r>
              <a:rPr lang="en-US" sz="4000" dirty="0" err="1" smtClean="0">
                <a:solidFill>
                  <a:srgbClr val="ECBC28"/>
                </a:solidFill>
                <a:sym typeface="Droid Serif"/>
              </a:rPr>
              <a:t>aws_instance.example.id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151481819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3608033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resource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aws_elb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"example"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{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name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 err="1" smtClean="0">
                <a:solidFill>
                  <a:srgbClr val="55A433"/>
                </a:solidFill>
                <a:latin typeface="Consolas"/>
              </a:rPr>
              <a:t>example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err="1" smtClean="0">
                <a:solidFill>
                  <a:srgbClr val="FFFFFF"/>
                </a:solidFill>
                <a:latin typeface="Consolas"/>
              </a:rPr>
              <a:t>availability_zones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= [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 smtClean="0">
                <a:solidFill>
                  <a:srgbClr val="55A433"/>
                </a:solidFill>
                <a:latin typeface="Consolas"/>
              </a:rPr>
              <a:t>us-east-1a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,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>
                <a:solidFill>
                  <a:srgbClr val="55A433"/>
                </a:solidFill>
                <a:latin typeface="Consolas"/>
              </a:rPr>
              <a:t>us-east-</a:t>
            </a:r>
            <a:r>
              <a:rPr lang="fr-FR" sz="2000" dirty="0" smtClean="0">
                <a:solidFill>
                  <a:srgbClr val="55A433"/>
                </a:solidFill>
                <a:latin typeface="Consolas"/>
              </a:rPr>
              <a:t>1b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]</a:t>
            </a:r>
            <a:endParaRPr lang="en-US" sz="2000" dirty="0">
              <a:solidFill>
                <a:srgbClr val="55A433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instances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= [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${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aws_instance.example.id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}"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]</a:t>
            </a: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listener {</a:t>
            </a: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    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lb_port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= </a:t>
            </a:r>
            <a:r>
              <a:rPr lang="is-IS" sz="2000" dirty="0">
                <a:solidFill>
                  <a:srgbClr val="2972C0"/>
                </a:solidFill>
                <a:latin typeface="Consolas"/>
              </a:rPr>
              <a:t>80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      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lb_protocol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=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>
                <a:solidFill>
                  <a:srgbClr val="55A433"/>
                </a:solidFill>
                <a:latin typeface="Consolas"/>
              </a:rPr>
              <a:t>http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   </a:t>
            </a:r>
            <a:endParaRPr lang="en-US" sz="2000" dirty="0" smtClean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    </a:t>
            </a:r>
            <a:r>
              <a:rPr lang="en-US" sz="2000" dirty="0" err="1" smtClean="0">
                <a:solidFill>
                  <a:srgbClr val="F6F6F6"/>
                </a:solidFill>
                <a:latin typeface="Consolas"/>
              </a:rPr>
              <a:t>instance_port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=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"$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{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var.instance_port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}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endParaRPr lang="is-I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    </a:t>
            </a:r>
            <a:r>
              <a:rPr lang="en-US" sz="2000" dirty="0" err="1" smtClean="0">
                <a:solidFill>
                  <a:srgbClr val="F6F6F6"/>
                </a:solidFill>
                <a:latin typeface="Consolas"/>
              </a:rPr>
              <a:t>instance_protocol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 smtClean="0">
                <a:solidFill>
                  <a:srgbClr val="55A433"/>
                </a:solidFill>
                <a:latin typeface="Consolas"/>
              </a:rPr>
              <a:t>http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endParaRPr lang="en-US" sz="2000" dirty="0" smtClean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}</a:t>
            </a:r>
            <a:endParaRPr lang="en-US" sz="2000" dirty="0">
              <a:solidFill>
                <a:srgbClr val="55A433"/>
              </a:solidFill>
              <a:latin typeface="Consolas"/>
            </a:endParaRPr>
          </a:p>
          <a:p>
            <a:r>
              <a:rPr lang="ro-RO" sz="2000" dirty="0" smtClean="0">
                <a:solidFill>
                  <a:srgbClr val="F6F6F6"/>
                </a:solidFill>
                <a:latin typeface="Consolas"/>
              </a:rPr>
              <a:t>}</a:t>
            </a:r>
          </a:p>
          <a:p>
            <a:endParaRPr lang="ro-RO" sz="2000" dirty="0">
              <a:solidFill>
                <a:srgbClr val="F6F6F6"/>
              </a:solidFill>
              <a:latin typeface="Consolas"/>
            </a:endParaRP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It builds a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dependency graph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 and applies it in parallel.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46557289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1"/>
          <p:cNvSpPr txBox="1"/>
          <p:nvPr/>
        </p:nvSpPr>
        <p:spPr>
          <a:xfrm>
            <a:off x="-406149" y="4252550"/>
            <a:ext cx="9550149" cy="890948"/>
          </a:xfrm>
          <a:prstGeom prst="rect">
            <a:avLst/>
          </a:prstGeom>
          <a:noFill/>
          <a:ln>
            <a:noFill/>
          </a:ln>
        </p:spPr>
        <p:txBody>
          <a:bodyPr lIns="0" tIns="91440" rIns="91425" bIns="91425" anchor="t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After running apply, we have an ELB!</a:t>
            </a:r>
          </a:p>
        </p:txBody>
      </p:sp>
      <p:pic>
        <p:nvPicPr>
          <p:cNvPr id="3" name="Picture 2" descr="ec2-el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001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3608033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 smtClean="0">
                <a:solidFill>
                  <a:srgbClr val="0DF500"/>
                </a:solidFill>
                <a:latin typeface="Consolas"/>
              </a:rPr>
              <a:t>&gt; </a:t>
            </a:r>
            <a:r>
              <a:rPr lang="en-US" sz="2000" dirty="0" err="1" smtClean="0">
                <a:solidFill>
                  <a:srgbClr val="0DF500"/>
                </a:solidFill>
                <a:latin typeface="Consolas"/>
              </a:rPr>
              <a:t>terraform</a:t>
            </a:r>
            <a:r>
              <a:rPr lang="en-US" sz="2000" dirty="0" smtClean="0">
                <a:solidFill>
                  <a:srgbClr val="0DF500"/>
                </a:solidFill>
                <a:latin typeface="Consolas"/>
              </a:rPr>
              <a:t> destroy</a:t>
            </a:r>
            <a:endParaRPr lang="en-US" sz="2000" dirty="0">
              <a:solidFill>
                <a:srgbClr val="0DF500"/>
              </a:solidFill>
              <a:latin typeface="Consolas"/>
            </a:endParaRPr>
          </a:p>
          <a:p>
            <a:r>
              <a:rPr lang="en-US" sz="2000" dirty="0" err="1" smtClean="0">
                <a:solidFill>
                  <a:srgbClr val="F6F6F6"/>
                </a:solidFill>
                <a:latin typeface="Consolas"/>
              </a:rPr>
              <a:t>aws_instance.example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: Refreshing state... (ID: i-f3d58c70)</a:t>
            </a:r>
          </a:p>
          <a:p>
            <a:r>
              <a:rPr lang="en-US" sz="2000" dirty="0" err="1">
                <a:solidFill>
                  <a:srgbClr val="F6F6F6"/>
                </a:solidFill>
                <a:latin typeface="Consolas"/>
              </a:rPr>
              <a:t>aws_elb.example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: Refreshing state... (ID: example)</a:t>
            </a:r>
          </a:p>
          <a:p>
            <a:r>
              <a:rPr lang="en-US" sz="2000" dirty="0" err="1">
                <a:solidFill>
                  <a:srgbClr val="F6F6F6"/>
                </a:solidFill>
                <a:latin typeface="Consolas"/>
              </a:rPr>
              <a:t>aws_elb.example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: Destroying...</a:t>
            </a:r>
          </a:p>
          <a:p>
            <a:r>
              <a:rPr lang="en-US" sz="2000" dirty="0" err="1">
                <a:solidFill>
                  <a:srgbClr val="F6F6F6"/>
                </a:solidFill>
                <a:latin typeface="Consolas"/>
              </a:rPr>
              <a:t>aws_elb.example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: Destruction complete</a:t>
            </a:r>
          </a:p>
          <a:p>
            <a:r>
              <a:rPr lang="en-US" sz="2000" dirty="0" err="1">
                <a:solidFill>
                  <a:srgbClr val="F6F6F6"/>
                </a:solidFill>
                <a:latin typeface="Consolas"/>
              </a:rPr>
              <a:t>aws_instance.example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: Destroying...</a:t>
            </a:r>
          </a:p>
          <a:p>
            <a:r>
              <a:rPr lang="en-US" sz="2000" dirty="0" err="1">
                <a:solidFill>
                  <a:srgbClr val="F6F6F6"/>
                </a:solidFill>
                <a:latin typeface="Consolas"/>
              </a:rPr>
              <a:t>aws_instance.example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: Destruction complete</a:t>
            </a:r>
          </a:p>
          <a:p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Apply complete! Resources: 0 added, 0 changed, 2 destroyed.</a:t>
            </a:r>
            <a:endParaRPr lang="ro-RO" sz="2000" dirty="0">
              <a:solidFill>
                <a:srgbClr val="F6F6F6"/>
              </a:solidFill>
              <a:latin typeface="Consolas"/>
            </a:endParaRP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Use the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destroy 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command to delete all your resources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155172642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1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lIns="0" tIns="274320" rIns="91440" bIns="91425" anchor="t" anchorCtr="0">
            <a:noAutofit/>
          </a:bodyPr>
          <a:lstStyle/>
          <a:p>
            <a:pPr marL="457200" rtl="0">
              <a:spcBef>
                <a:spcPts val="0"/>
              </a:spcBef>
            </a:pPr>
            <a:r>
              <a:rPr lang="en-US" sz="36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Advantages of </a:t>
            </a:r>
            <a:r>
              <a:rPr lang="en-US" sz="3600" b="1" dirty="0" err="1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Terraform</a:t>
            </a:r>
            <a:r>
              <a:rPr lang="en-US" sz="36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:</a:t>
            </a:r>
          </a:p>
          <a:p>
            <a:pPr marL="457200" rtl="0">
              <a:spcBef>
                <a:spcPts val="0"/>
              </a:spcBef>
            </a:pPr>
            <a:endParaRPr lang="en-US" sz="3600" b="1" dirty="0" smtClean="0">
              <a:solidFill>
                <a:srgbClr val="ECBC28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  <a:p>
            <a:pPr marL="1200150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Concise, readable syntax</a:t>
            </a:r>
          </a:p>
          <a:p>
            <a:pPr marL="1200150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Reusable code: inputs, outputs, modules</a:t>
            </a:r>
          </a:p>
          <a:p>
            <a:pPr marL="1200150" indent="-742950" rtl="0">
              <a:spcBef>
                <a:spcPts val="0"/>
              </a:spcBef>
              <a:buFont typeface="+mj-lt"/>
              <a:buAutoNum type="arabicPeriod"/>
            </a:pP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Plan command!</a:t>
            </a:r>
          </a:p>
          <a:p>
            <a:pPr marL="1200150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Cloud agnostic</a:t>
            </a:r>
          </a:p>
          <a:p>
            <a:pPr marL="1200150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Very active development</a:t>
            </a:r>
          </a:p>
          <a:p>
            <a:pPr marL="1200150" indent="-742950">
              <a:buFont typeface="+mj-lt"/>
              <a:buAutoNum type="arabicPeriod"/>
            </a:pPr>
            <a:endParaRPr lang="en-US" sz="3600" b="1" dirty="0">
              <a:solidFill>
                <a:schemeClr val="bg1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22297100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1"/>
          <p:cNvSpPr txBox="1"/>
          <p:nvPr/>
        </p:nvSpPr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  <p:txBody>
          <a:bodyPr lIns="0" tIns="274320" rIns="91440" bIns="91425" anchor="t" anchorCtr="0">
            <a:noAutofit/>
          </a:bodyPr>
          <a:lstStyle/>
          <a:p>
            <a:pPr marL="457200" rtl="0">
              <a:spcBef>
                <a:spcPts val="0"/>
              </a:spcBef>
            </a:pPr>
            <a:r>
              <a:rPr lang="en-US" sz="36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Disadvantages of </a:t>
            </a:r>
            <a:r>
              <a:rPr lang="en-US" sz="3600" b="1" dirty="0" err="1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Terraform</a:t>
            </a:r>
            <a:r>
              <a:rPr lang="en-US" sz="36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:</a:t>
            </a:r>
          </a:p>
          <a:p>
            <a:pPr marL="457200" rtl="0">
              <a:spcBef>
                <a:spcPts val="0"/>
              </a:spcBef>
            </a:pPr>
            <a:endParaRPr lang="en-US" sz="3600" b="1" dirty="0" smtClean="0">
              <a:solidFill>
                <a:srgbClr val="ECBC28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  <a:p>
            <a:pPr marL="1200150" indent="-742950">
              <a:buFont typeface="+mj-lt"/>
              <a:buAutoNum type="arabicPeriod"/>
            </a:pPr>
            <a:r>
              <a:rPr lang="en-US" sz="3600" b="1" dirty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Maturity</a:t>
            </a:r>
          </a:p>
          <a:p>
            <a:pPr marL="1200150" indent="-742950" rtl="0">
              <a:spcBef>
                <a:spcPts val="0"/>
              </a:spcBef>
              <a:buFont typeface="+mj-lt"/>
              <a:buAutoNum type="arabicPeriod"/>
            </a:pP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Collaboration on </a:t>
            </a:r>
            <a:r>
              <a:rPr lang="en-US" sz="3600" b="1" dirty="0" err="1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Terraform</a:t>
            </a: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 state is hard (</a:t>
            </a: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  <a:hlinkClick r:id="rId3"/>
              </a:rPr>
              <a:t>email me</a:t>
            </a: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 if you’re interested in an alternative!)</a:t>
            </a:r>
          </a:p>
          <a:p>
            <a:pPr marL="1200150" indent="-742950">
              <a:buFont typeface="+mj-lt"/>
              <a:buAutoNum type="arabicPeriod"/>
            </a:pPr>
            <a:r>
              <a:rPr lang="en-US" sz="3600" b="1" dirty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No </a:t>
            </a: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rollback</a:t>
            </a:r>
          </a:p>
          <a:p>
            <a:pPr marL="1200150" indent="-742950" rtl="0">
              <a:spcBef>
                <a:spcPts val="0"/>
              </a:spcBef>
              <a:buFont typeface="+mj-lt"/>
              <a:buAutoNum type="arabicPeriod"/>
            </a:pP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Poor secrets management</a:t>
            </a:r>
          </a:p>
        </p:txBody>
      </p:sp>
    </p:spTree>
    <p:extLst>
      <p:ext uri="{BB962C8B-B14F-4D97-AF65-F5344CB8AC3E}">
        <p14:creationId xmlns:p14="http://schemas.microsoft.com/office/powerpoint/2010/main" val="108231051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inding-roa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73" y="-10671"/>
            <a:ext cx="9204490" cy="515417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hape 37"/>
          <p:cNvSpPr txBox="1"/>
          <p:nvPr/>
        </p:nvSpPr>
        <p:spPr>
          <a:xfrm>
            <a:off x="-10673" y="1012227"/>
            <a:ext cx="9204491" cy="4159385"/>
          </a:xfrm>
          <a:prstGeom prst="rect">
            <a:avLst/>
          </a:prstGeom>
          <a:noFill/>
          <a:ln>
            <a:noFill/>
          </a:ln>
        </p:spPr>
        <p:txBody>
          <a:bodyPr lIns="91425" tIns="91440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endParaRPr lang="en-US" sz="3600" dirty="0" smtClean="0">
              <a:solidFill>
                <a:schemeClr val="bg2"/>
              </a:solidFill>
              <a:sym typeface="Droid Serif"/>
            </a:endParaRPr>
          </a:p>
          <a:p>
            <a:pPr marL="1280160" indent="-914400">
              <a:buFont typeface="+mj-lt"/>
              <a:buAutoNum type="arabicPeriod"/>
            </a:pPr>
            <a:r>
              <a:rPr lang="en-US" sz="3600" dirty="0" err="1" smtClean="0">
                <a:solidFill>
                  <a:schemeClr val="bg2"/>
                </a:solidFill>
                <a:sym typeface="Droid Serif"/>
              </a:rPr>
              <a:t>Microservices</a:t>
            </a:r>
            <a:endParaRPr lang="en-US" sz="3600" dirty="0" smtClean="0">
              <a:solidFill>
                <a:schemeClr val="bg2"/>
              </a:solidFill>
              <a:sym typeface="Droid Serif"/>
            </a:endParaRPr>
          </a:p>
          <a:p>
            <a:pPr marL="1280160" indent="-914400">
              <a:buFont typeface="+mj-lt"/>
              <a:buAutoNum type="arabicPeriod"/>
            </a:pPr>
            <a:r>
              <a:rPr lang="en-US" sz="3600" dirty="0" err="1" smtClean="0">
                <a:solidFill>
                  <a:schemeClr val="bg2"/>
                </a:solidFill>
                <a:sym typeface="Droid Serif"/>
              </a:rPr>
              <a:t>Docker</a:t>
            </a:r>
            <a:endParaRPr lang="en-US" sz="3600" dirty="0" smtClean="0">
              <a:solidFill>
                <a:schemeClr val="bg2"/>
              </a:solidFill>
              <a:sym typeface="Droid Serif"/>
            </a:endParaRPr>
          </a:p>
          <a:p>
            <a:pPr marL="1280160" indent="-914400">
              <a:buFont typeface="+mj-lt"/>
              <a:buAutoNum type="arabicPeriod"/>
            </a:pPr>
            <a:r>
              <a:rPr lang="en-US" sz="3600" dirty="0" err="1" smtClean="0">
                <a:solidFill>
                  <a:schemeClr val="bg2"/>
                </a:solidFill>
                <a:sym typeface="Droid Serif"/>
              </a:rPr>
              <a:t>Terraform</a:t>
            </a:r>
            <a:endParaRPr lang="en-US" sz="3600" dirty="0" smtClean="0">
              <a:solidFill>
                <a:schemeClr val="bg2"/>
              </a:solidFill>
              <a:sym typeface="Droid Serif"/>
            </a:endParaRPr>
          </a:p>
          <a:p>
            <a:pPr marL="1280160" indent="-914400">
              <a:buFont typeface="+mj-lt"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sym typeface="Droid Serif"/>
              </a:rPr>
              <a:t>ECS</a:t>
            </a:r>
          </a:p>
          <a:p>
            <a:pPr marL="1280160" indent="-914400">
              <a:buFont typeface="+mj-lt"/>
              <a:buAutoNum type="arabicPeriod"/>
            </a:pPr>
            <a:r>
              <a:rPr lang="en-US" sz="3600" dirty="0" smtClean="0">
                <a:solidFill>
                  <a:schemeClr val="bg2"/>
                </a:solidFill>
                <a:sym typeface="Droid Serif"/>
              </a:rPr>
              <a:t>Recap</a:t>
            </a:r>
          </a:p>
          <a:p>
            <a:endParaRPr lang="en-US" sz="3600" dirty="0" smtClean="0">
              <a:solidFill>
                <a:schemeClr val="bg2"/>
              </a:solidFill>
              <a:sym typeface="Droid Serif"/>
            </a:endParaRPr>
          </a:p>
          <a:p>
            <a:pPr marL="1280160" indent="-914400">
              <a:buFont typeface="+mj-lt"/>
              <a:buAutoNum type="arabicPeriod"/>
            </a:pPr>
            <a:endParaRPr lang="en-US" sz="3600" dirty="0" smtClean="0">
              <a:solidFill>
                <a:schemeClr val="bg2"/>
              </a:solidFill>
              <a:sym typeface="Droid Serif"/>
            </a:endParaRPr>
          </a:p>
        </p:txBody>
      </p:sp>
      <p:sp>
        <p:nvSpPr>
          <p:cNvPr id="4" name="Shape 114"/>
          <p:cNvSpPr txBox="1"/>
          <p:nvPr/>
        </p:nvSpPr>
        <p:spPr>
          <a:xfrm>
            <a:off x="309517" y="-10671"/>
            <a:ext cx="6777286" cy="12485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6000" b="1" dirty="0" smtClean="0">
                <a:solidFill>
                  <a:srgbClr val="FED136"/>
                </a:solidFill>
                <a:latin typeface="Montserrat"/>
                <a:ea typeface="Montserrat"/>
                <a:cs typeface="Montserrat"/>
                <a:sym typeface="Montserrat"/>
              </a:rPr>
              <a:t>Outline</a:t>
            </a:r>
            <a:endParaRPr lang="en" sz="6000" b="1" u="sng" dirty="0">
              <a:solidFill>
                <a:srgbClr val="FED13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0009469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age-face-surpris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783" y="696889"/>
            <a:ext cx="2592434" cy="2733327"/>
          </a:xfrm>
          <a:prstGeom prst="rect">
            <a:avLst/>
          </a:prstGeom>
        </p:spPr>
      </p:pic>
      <p:sp>
        <p:nvSpPr>
          <p:cNvPr id="4" name="Shape 31"/>
          <p:cNvSpPr txBox="1"/>
          <p:nvPr/>
        </p:nvSpPr>
        <p:spPr>
          <a:xfrm>
            <a:off x="0" y="4252550"/>
            <a:ext cx="9144000" cy="890948"/>
          </a:xfrm>
          <a:prstGeom prst="rect">
            <a:avLst/>
          </a:prstGeom>
          <a:noFill/>
          <a:ln>
            <a:noFill/>
          </a:ln>
        </p:spPr>
        <p:txBody>
          <a:bodyPr lIns="0" tIns="91440" rIns="91425" bIns="91425" anchor="t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Hmm. Time to visit </a:t>
            </a:r>
            <a:r>
              <a:rPr lang="en-US" sz="3600" b="1" dirty="0" err="1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StackOverflow</a:t>
            </a:r>
            <a:r>
              <a:rPr lang="en-US" sz="36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7451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1"/>
          <p:cNvSpPr txBox="1"/>
          <p:nvPr/>
        </p:nvSpPr>
        <p:spPr>
          <a:xfrm>
            <a:off x="-167618" y="1250835"/>
            <a:ext cx="9186711" cy="2641830"/>
          </a:xfrm>
          <a:prstGeom prst="rect">
            <a:avLst/>
          </a:prstGeom>
          <a:noFill/>
          <a:ln>
            <a:noFill/>
          </a:ln>
        </p:spPr>
        <p:txBody>
          <a:bodyPr lIns="91440" tIns="91440" rIns="91425" bIns="91425" anchor="ctr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EC2 Container Service (ECS)</a:t>
            </a: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 is a way to run </a:t>
            </a:r>
            <a:r>
              <a:rPr lang="en-US" sz="4000" b="1" dirty="0" err="1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Docker</a:t>
            </a: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 on AWS</a:t>
            </a:r>
            <a:endParaRPr lang="en-US" sz="4000" b="1" dirty="0" smtClean="0">
              <a:solidFill>
                <a:srgbClr val="ECBC28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03140532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cs-cluster-overview-do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58" y="-975683"/>
            <a:ext cx="8565685" cy="5447736"/>
          </a:xfrm>
          <a:prstGeom prst="rect">
            <a:avLst/>
          </a:prstGeom>
        </p:spPr>
      </p:pic>
      <p:sp>
        <p:nvSpPr>
          <p:cNvPr id="9" name="Shape 31"/>
          <p:cNvSpPr txBox="1"/>
          <p:nvPr/>
        </p:nvSpPr>
        <p:spPr>
          <a:xfrm>
            <a:off x="0" y="4181944"/>
            <a:ext cx="9144000" cy="961555"/>
          </a:xfrm>
          <a:prstGeom prst="rect">
            <a:avLst/>
          </a:prstGeom>
          <a:gradFill flip="none" rotWithShape="1">
            <a:gsLst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lIns="0" tIns="91440" rIns="91425" bIns="91425" anchor="t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44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ECS Overview</a:t>
            </a:r>
          </a:p>
        </p:txBody>
      </p:sp>
    </p:spTree>
    <p:extLst>
      <p:ext uri="{BB962C8B-B14F-4D97-AF65-F5344CB8AC3E}">
        <p14:creationId xmlns:p14="http://schemas.microsoft.com/office/powerpoint/2010/main" val="86170850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1"/>
          <p:cNvSpPr txBox="1"/>
          <p:nvPr/>
        </p:nvSpPr>
        <p:spPr>
          <a:xfrm>
            <a:off x="-167618" y="1250835"/>
            <a:ext cx="9186711" cy="2641830"/>
          </a:xfrm>
          <a:prstGeom prst="rect">
            <a:avLst/>
          </a:prstGeom>
          <a:noFill/>
          <a:ln>
            <a:noFill/>
          </a:ln>
        </p:spPr>
        <p:txBody>
          <a:bodyPr lIns="91440" tIns="91440" rIns="91425" bIns="91425" anchor="ctr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Some ECS terminology:</a:t>
            </a:r>
            <a:endParaRPr lang="en-US" sz="4000" b="1" dirty="0" smtClean="0">
              <a:solidFill>
                <a:srgbClr val="ECBC28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8312598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1"/>
          <p:cNvSpPr txBox="1"/>
          <p:nvPr/>
        </p:nvSpPr>
        <p:spPr>
          <a:xfrm>
            <a:off x="-167618" y="1250835"/>
            <a:ext cx="9186711" cy="2641830"/>
          </a:xfrm>
          <a:prstGeom prst="rect">
            <a:avLst/>
          </a:prstGeom>
          <a:noFill/>
          <a:ln>
            <a:noFill/>
          </a:ln>
        </p:spPr>
        <p:txBody>
          <a:bodyPr lIns="91440" tIns="91440" rIns="91425" bIns="91425" anchor="ctr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ECS cluster</a:t>
            </a: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: A bunch of EC2 instances managed by ECS</a:t>
            </a:r>
            <a:endParaRPr lang="en-US" sz="4000" b="1" dirty="0" smtClean="0">
              <a:solidFill>
                <a:srgbClr val="ECBC28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9975089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1"/>
          <p:cNvSpPr txBox="1"/>
          <p:nvPr/>
        </p:nvSpPr>
        <p:spPr>
          <a:xfrm>
            <a:off x="-167618" y="1250835"/>
            <a:ext cx="9186711" cy="2641830"/>
          </a:xfrm>
          <a:prstGeom prst="rect">
            <a:avLst/>
          </a:prstGeom>
          <a:noFill/>
          <a:ln>
            <a:noFill/>
          </a:ln>
        </p:spPr>
        <p:txBody>
          <a:bodyPr lIns="91440" tIns="91440" rIns="91425" bIns="91425" anchor="ctr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ECS Task</a:t>
            </a: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: </a:t>
            </a:r>
            <a:r>
              <a:rPr lang="en-US" sz="4000" b="1" dirty="0" err="1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Docker</a:t>
            </a: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 container(s) to run + the resources they need</a:t>
            </a:r>
            <a:endParaRPr lang="en-US" sz="4000" b="1" dirty="0" smtClean="0">
              <a:solidFill>
                <a:srgbClr val="ECBC28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6575518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1"/>
          <p:cNvSpPr txBox="1"/>
          <p:nvPr/>
        </p:nvSpPr>
        <p:spPr>
          <a:xfrm>
            <a:off x="-167618" y="1250835"/>
            <a:ext cx="9186711" cy="2641830"/>
          </a:xfrm>
          <a:prstGeom prst="rect">
            <a:avLst/>
          </a:prstGeom>
          <a:noFill/>
          <a:ln>
            <a:noFill/>
          </a:ln>
        </p:spPr>
        <p:txBody>
          <a:bodyPr lIns="91440" tIns="91440" rIns="91425" bIns="91425" anchor="ctr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ECS Scheduler</a:t>
            </a: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: Deploys ECS Tasks across an ECS Cluster</a:t>
            </a:r>
            <a:endParaRPr lang="en-US" sz="4000" b="1" dirty="0" smtClean="0">
              <a:solidFill>
                <a:srgbClr val="ECBC28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52219348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1"/>
          <p:cNvSpPr txBox="1"/>
          <p:nvPr/>
        </p:nvSpPr>
        <p:spPr>
          <a:xfrm>
            <a:off x="-167618" y="1250835"/>
            <a:ext cx="9186711" cy="2641830"/>
          </a:xfrm>
          <a:prstGeom prst="rect">
            <a:avLst/>
          </a:prstGeom>
          <a:noFill/>
          <a:ln>
            <a:noFill/>
          </a:ln>
        </p:spPr>
        <p:txBody>
          <a:bodyPr lIns="91440" tIns="91440" rIns="91425" bIns="91425" anchor="ctr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ECS Service</a:t>
            </a: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: A way to manage long-running ECS Tasks</a:t>
            </a:r>
            <a:endParaRPr lang="en-US" sz="4000" b="1" dirty="0" smtClean="0">
              <a:solidFill>
                <a:srgbClr val="ECBC28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4506484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1"/>
          <p:cNvSpPr txBox="1"/>
          <p:nvPr/>
        </p:nvSpPr>
        <p:spPr>
          <a:xfrm>
            <a:off x="-167618" y="1250835"/>
            <a:ext cx="9186711" cy="2641830"/>
          </a:xfrm>
          <a:prstGeom prst="rect">
            <a:avLst/>
          </a:prstGeom>
          <a:noFill/>
          <a:ln>
            <a:noFill/>
          </a:ln>
        </p:spPr>
        <p:txBody>
          <a:bodyPr lIns="91440" tIns="91440" rIns="91425" bIns="91425" anchor="ctr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Let’s define these as code </a:t>
            </a:r>
          </a:p>
          <a:p>
            <a:pPr marL="457200" algn="ct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using </a:t>
            </a:r>
            <a:r>
              <a:rPr lang="en-US" sz="4000" b="1" dirty="0" err="1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Terraform</a:t>
            </a:r>
            <a:endParaRPr lang="en-US" sz="4000" b="1" dirty="0" smtClean="0">
              <a:solidFill>
                <a:srgbClr val="ECBC28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95051835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3608033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resource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aws_ecs_cluster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example_cluster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{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name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 err="1" smtClean="0">
                <a:solidFill>
                  <a:srgbClr val="55A433"/>
                </a:solidFill>
                <a:latin typeface="Consolas"/>
              </a:rPr>
              <a:t>example</a:t>
            </a:r>
            <a:r>
              <a:rPr lang="fr-FR" sz="2000" dirty="0" smtClean="0">
                <a:solidFill>
                  <a:srgbClr val="55A433"/>
                </a:solidFill>
                <a:latin typeface="Consolas"/>
              </a:rPr>
              <a:t>-cluster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</a:p>
          <a:p>
            <a:r>
              <a:rPr lang="ro-RO" sz="2000" dirty="0" smtClean="0">
                <a:solidFill>
                  <a:srgbClr val="F6F6F6"/>
                </a:solidFill>
                <a:latin typeface="Consolas"/>
              </a:rPr>
              <a:t>}</a:t>
            </a:r>
          </a:p>
          <a:p>
            <a:endParaRPr lang="ro-RO" sz="2000" dirty="0" smtClean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resource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aws_autoscaling_group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ecs_cluster_instances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 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{</a:t>
            </a: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>
                <a:solidFill>
                  <a:srgbClr val="FFFFFF"/>
                </a:solidFill>
                <a:latin typeface="Consolas"/>
              </a:rPr>
              <a:t>name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 err="1" smtClean="0">
                <a:solidFill>
                  <a:srgbClr val="55A433"/>
                </a:solidFill>
                <a:latin typeface="Consolas"/>
              </a:rPr>
              <a:t>ecs</a:t>
            </a:r>
            <a:r>
              <a:rPr lang="fr-FR" sz="2000" dirty="0" smtClean="0">
                <a:solidFill>
                  <a:srgbClr val="55A433"/>
                </a:solidFill>
                <a:latin typeface="Consolas"/>
              </a:rPr>
              <a:t>-cluster-instances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endParaRPr lang="en-US" sz="2000" dirty="0" smtClean="0">
              <a:solidFill>
                <a:srgbClr val="55A433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err="1" smtClean="0">
                <a:solidFill>
                  <a:srgbClr val="F6F6F6"/>
                </a:solidFill>
                <a:latin typeface="Consolas"/>
              </a:rPr>
              <a:t>min_size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= </a:t>
            </a:r>
            <a:r>
              <a:rPr lang="is-IS" sz="2000" dirty="0">
                <a:solidFill>
                  <a:srgbClr val="2972C0"/>
                </a:solidFill>
                <a:latin typeface="Consolas"/>
              </a:rPr>
              <a:t>3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err="1" smtClean="0">
                <a:solidFill>
                  <a:srgbClr val="F6F6F6"/>
                </a:solidFill>
                <a:latin typeface="Consolas"/>
              </a:rPr>
              <a:t>max_size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= </a:t>
            </a:r>
            <a:r>
              <a:rPr lang="is-IS" sz="2000" dirty="0">
                <a:solidFill>
                  <a:srgbClr val="2972C0"/>
                </a:solidFill>
                <a:latin typeface="Consolas"/>
              </a:rPr>
              <a:t>3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   </a:t>
            </a: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</a:t>
            </a:r>
            <a:r>
              <a:rPr lang="en-US" sz="2000" dirty="0" err="1" smtClean="0">
                <a:solidFill>
                  <a:srgbClr val="FFFFFF"/>
                </a:solidFill>
                <a:latin typeface="Consolas"/>
              </a:rPr>
              <a:t>launch_configuration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= </a:t>
            </a: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 smtClean="0">
                <a:solidFill>
                  <a:srgbClr val="55A433"/>
                </a:solidFill>
                <a:latin typeface="Consolas"/>
              </a:rPr>
              <a:t>${</a:t>
            </a:r>
            <a:r>
              <a:rPr lang="fr-FR" sz="2000" dirty="0" err="1" smtClean="0">
                <a:solidFill>
                  <a:srgbClr val="55A433"/>
                </a:solidFill>
                <a:latin typeface="Consolas"/>
              </a:rPr>
              <a:t>aws_launch_configuration.ecs_instance.name</a:t>
            </a:r>
            <a:r>
              <a:rPr lang="fr-FR" sz="2000" dirty="0" smtClean="0">
                <a:solidFill>
                  <a:srgbClr val="55A433"/>
                </a:solidFill>
                <a:latin typeface="Consolas"/>
              </a:rPr>
              <a:t>}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endParaRPr lang="en-US" sz="2000" dirty="0">
              <a:solidFill>
                <a:srgbClr val="55A433"/>
              </a:solidFill>
              <a:latin typeface="Consolas"/>
            </a:endParaRPr>
          </a:p>
          <a:p>
            <a:r>
              <a:rPr lang="ro-RO" sz="2000" dirty="0" smtClean="0">
                <a:solidFill>
                  <a:srgbClr val="F6F6F6"/>
                </a:solidFill>
                <a:latin typeface="Consolas"/>
              </a:rPr>
              <a:t>}</a:t>
            </a:r>
            <a:endParaRPr lang="ro-RO" sz="2000" dirty="0">
              <a:solidFill>
                <a:srgbClr val="F6F6F6"/>
              </a:solidFill>
              <a:latin typeface="Consolas"/>
            </a:endParaRPr>
          </a:p>
          <a:p>
            <a:endParaRPr lang="ro-RO" sz="2000" dirty="0">
              <a:solidFill>
                <a:srgbClr val="F6F6F6"/>
              </a:solidFill>
              <a:latin typeface="Consolas"/>
            </a:endParaRPr>
          </a:p>
        </p:txBody>
      </p:sp>
      <p:sp>
        <p:nvSpPr>
          <p:cNvPr id="4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Define the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ECS Cluster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 as an Auto Scaling Group (ASG)</a:t>
            </a:r>
            <a:endParaRPr lang="en" sz="4000" dirty="0">
              <a:solidFill>
                <a:schemeClr val="bg1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222882757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4665600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i="1" dirty="0">
                <a:solidFill>
                  <a:srgbClr val="9E9E9E"/>
                </a:solidFill>
                <a:latin typeface="Consolas-Italic"/>
              </a:rPr>
              <a:t> # </a:t>
            </a:r>
            <a:r>
              <a:rPr lang="en-US" sz="2000" i="1" dirty="0" smtClean="0">
                <a:solidFill>
                  <a:srgbClr val="9E9E9E"/>
                </a:solidFill>
                <a:latin typeface="Consolas-Italic"/>
              </a:rPr>
              <a:t>The launch </a:t>
            </a:r>
            <a:r>
              <a:rPr lang="en-US" sz="2000" i="1" dirty="0" err="1" smtClean="0">
                <a:solidFill>
                  <a:srgbClr val="9E9E9E"/>
                </a:solidFill>
                <a:latin typeface="Consolas-Italic"/>
              </a:rPr>
              <a:t>config</a:t>
            </a:r>
            <a:r>
              <a:rPr lang="en-US" sz="2000" i="1" dirty="0" smtClean="0">
                <a:solidFill>
                  <a:srgbClr val="9E9E9E"/>
                </a:solidFill>
                <a:latin typeface="Consolas-Italic"/>
              </a:rPr>
              <a:t> defines what runs on each EC2 instance</a:t>
            </a:r>
            <a:endParaRPr lang="en-US" sz="2000" i="1" dirty="0">
              <a:solidFill>
                <a:srgbClr val="9E9E9E"/>
              </a:solidFill>
              <a:latin typeface="Consolas-Italic"/>
            </a:endParaRP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resource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 err="1" smtClean="0">
                <a:solidFill>
                  <a:srgbClr val="55A433"/>
                </a:solidFill>
                <a:latin typeface="Consolas"/>
              </a:rPr>
              <a:t>aws_launch_configuration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ecs_instance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{</a:t>
            </a: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err="1" smtClean="0">
                <a:solidFill>
                  <a:srgbClr val="FFFFFF"/>
                </a:solidFill>
                <a:latin typeface="Consolas"/>
              </a:rPr>
              <a:t>name_prefix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 err="1" smtClean="0">
                <a:solidFill>
                  <a:srgbClr val="55A433"/>
                </a:solidFill>
                <a:latin typeface="Consolas"/>
              </a:rPr>
              <a:t>ecs</a:t>
            </a:r>
            <a:r>
              <a:rPr lang="fr-FR" sz="2000" dirty="0" smtClean="0">
                <a:solidFill>
                  <a:srgbClr val="55A433"/>
                </a:solidFill>
                <a:latin typeface="Consolas"/>
              </a:rPr>
              <a:t>-instance-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endParaRPr lang="en-US" sz="2000" dirty="0" smtClean="0">
              <a:solidFill>
                <a:srgbClr val="55A433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   </a:t>
            </a:r>
            <a:r>
              <a:rPr lang="en-US" sz="2000" dirty="0" err="1" smtClean="0">
                <a:solidFill>
                  <a:srgbClr val="FFFFFF"/>
                </a:solidFill>
                <a:latin typeface="Consolas"/>
              </a:rPr>
              <a:t>instance_type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 smtClean="0">
                <a:solidFill>
                  <a:srgbClr val="55A433"/>
                </a:solidFill>
                <a:latin typeface="Consolas"/>
              </a:rPr>
              <a:t>t2.micro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endParaRPr lang="en-US" sz="2000" dirty="0" smtClean="0">
              <a:solidFill>
                <a:srgbClr val="55A433"/>
              </a:solidFill>
              <a:latin typeface="Consolas"/>
            </a:endParaRPr>
          </a:p>
          <a:p>
            <a:endParaRPr lang="en-US" sz="2000" i="1" dirty="0" smtClean="0">
              <a:solidFill>
                <a:srgbClr val="9E9E9E"/>
              </a:solidFill>
              <a:latin typeface="Consolas-Italic"/>
            </a:endParaRPr>
          </a:p>
          <a:p>
            <a:r>
              <a:rPr lang="en-US" sz="2000" i="1" dirty="0">
                <a:solidFill>
                  <a:srgbClr val="9E9E9E"/>
                </a:solidFill>
                <a:latin typeface="Consolas-Italic"/>
              </a:rPr>
              <a:t> </a:t>
            </a:r>
            <a:r>
              <a:rPr lang="en-US" sz="2000" i="1" dirty="0" smtClean="0">
                <a:solidFill>
                  <a:srgbClr val="9E9E9E"/>
                </a:solidFill>
                <a:latin typeface="Consolas-Italic"/>
              </a:rPr>
              <a:t>   # This is an Amazon ECS AMI, which has an ECS Agent </a:t>
            </a:r>
          </a:p>
          <a:p>
            <a:r>
              <a:rPr lang="en-US" sz="2000" i="1" dirty="0">
                <a:solidFill>
                  <a:srgbClr val="9E9E9E"/>
                </a:solidFill>
                <a:latin typeface="Consolas-Italic"/>
              </a:rPr>
              <a:t> </a:t>
            </a:r>
            <a:r>
              <a:rPr lang="en-US" sz="2000" i="1" dirty="0" smtClean="0">
                <a:solidFill>
                  <a:srgbClr val="9E9E9E"/>
                </a:solidFill>
                <a:latin typeface="Consolas-Italic"/>
              </a:rPr>
              <a:t>   # installed that lets it talk to the ECS cluster</a:t>
            </a:r>
            <a:endParaRPr lang="en-US" sz="2000" dirty="0" smtClean="0">
              <a:solidFill>
                <a:srgbClr val="55A433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   </a:t>
            </a:r>
            <a:r>
              <a:rPr lang="en-US" sz="2000" dirty="0" err="1" smtClean="0">
                <a:solidFill>
                  <a:srgbClr val="FFFFFF"/>
                </a:solidFill>
                <a:latin typeface="Consolas"/>
              </a:rPr>
              <a:t>image_id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"ami-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a98cb2c3”</a:t>
            </a:r>
            <a:endParaRPr lang="en-US" sz="2000" dirty="0" smtClean="0">
              <a:solidFill>
                <a:srgbClr val="F6F6F6"/>
              </a:solidFill>
              <a:latin typeface="Consolas"/>
            </a:endParaRPr>
          </a:p>
          <a:p>
            <a:r>
              <a:rPr lang="ro-RO" sz="2000" dirty="0" smtClean="0">
                <a:solidFill>
                  <a:srgbClr val="F6F6F6"/>
                </a:solidFill>
                <a:latin typeface="Consolas"/>
              </a:rPr>
              <a:t>}</a:t>
            </a:r>
            <a:endParaRPr lang="ro-RO" sz="2000" dirty="0">
              <a:solidFill>
                <a:srgbClr val="F6F6F6"/>
              </a:solidFill>
              <a:latin typeface="Consolas"/>
            </a:endParaRPr>
          </a:p>
          <a:p>
            <a:endParaRPr lang="ro-RO" sz="2000" dirty="0">
              <a:solidFill>
                <a:srgbClr val="F6F6F6"/>
              </a:solidFill>
              <a:latin typeface="Consolas"/>
            </a:endParaRP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Each EC2 instance in the cluster needs to run the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ECS Agent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277426606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&gt; 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sudo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apt-get install zlib1g-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dev</a:t>
            </a:r>
          </a:p>
          <a:p>
            <a:r>
              <a:rPr lang="is-IS" sz="2000" dirty="0">
                <a:solidFill>
                  <a:schemeClr val="bg1"/>
                </a:solidFill>
                <a:latin typeface="Consolas"/>
              </a:rPr>
              <a:t>...</a:t>
            </a:r>
          </a:p>
          <a:p>
            <a:r>
              <a:rPr lang="is-IS" sz="2000" dirty="0">
                <a:solidFill>
                  <a:schemeClr val="bg1"/>
                </a:solidFill>
                <a:latin typeface="Consolas"/>
              </a:rPr>
              <a:t>Success!</a:t>
            </a:r>
          </a:p>
          <a:p>
            <a:endParaRPr lang="en-US" sz="2000" dirty="0">
              <a:solidFill>
                <a:srgbClr val="A6251A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4339274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5143500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228600" bIns="182880">
            <a:noAutofit/>
          </a:bodyPr>
          <a:lstStyle/>
          <a:p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resource </a:t>
            </a:r>
            <a:r>
              <a:rPr lang="en-US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1800" dirty="0" err="1">
                <a:solidFill>
                  <a:srgbClr val="55A433"/>
                </a:solidFill>
                <a:latin typeface="Consolas"/>
              </a:rPr>
              <a:t>aws_ecs_task_definition</a:t>
            </a:r>
            <a:r>
              <a:rPr lang="en-US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1800" dirty="0" err="1" smtClean="0">
                <a:solidFill>
                  <a:srgbClr val="55A433"/>
                </a:solidFill>
                <a:latin typeface="Consolas"/>
              </a:rPr>
              <a:t>rails_frontend</a:t>
            </a:r>
            <a:r>
              <a:rPr lang="en-US" sz="1800" dirty="0" smtClean="0">
                <a:solidFill>
                  <a:srgbClr val="55A433"/>
                </a:solidFill>
                <a:latin typeface="Consolas"/>
              </a:rPr>
              <a:t>" </a:t>
            </a:r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{</a:t>
            </a:r>
          </a:p>
          <a:p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1800" dirty="0" smtClean="0">
                <a:solidFill>
                  <a:srgbClr val="FFFFFF"/>
                </a:solidFill>
                <a:latin typeface="Consolas"/>
              </a:rPr>
              <a:t>family</a:t>
            </a:r>
            <a:r>
              <a:rPr lang="en-US" sz="1800" dirty="0" smtClean="0">
                <a:solidFill>
                  <a:srgbClr val="55A433"/>
                </a:solidFill>
                <a:latin typeface="Consolas"/>
              </a:rPr>
              <a:t> </a:t>
            </a:r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18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1800" dirty="0" smtClean="0">
                <a:solidFill>
                  <a:srgbClr val="55A433"/>
                </a:solidFill>
                <a:latin typeface="Consolas"/>
              </a:rPr>
              <a:t>rails-</a:t>
            </a:r>
            <a:r>
              <a:rPr lang="fr-FR" sz="1800" dirty="0" err="1" smtClean="0">
                <a:solidFill>
                  <a:srgbClr val="55A433"/>
                </a:solidFill>
                <a:latin typeface="Consolas"/>
              </a:rPr>
              <a:t>frontend</a:t>
            </a:r>
            <a:r>
              <a:rPr lang="en-US" sz="1800" dirty="0" smtClean="0">
                <a:solidFill>
                  <a:srgbClr val="55A433"/>
                </a:solidFill>
                <a:latin typeface="Consolas"/>
              </a:rPr>
              <a:t>"</a:t>
            </a:r>
          </a:p>
          <a:p>
            <a:r>
              <a:rPr lang="en-US" sz="1800" dirty="0" smtClean="0">
                <a:solidFill>
                  <a:srgbClr val="FFFFFF"/>
                </a:solidFill>
                <a:latin typeface="Consolas"/>
              </a:rPr>
              <a:t>    </a:t>
            </a:r>
            <a:r>
              <a:rPr lang="en-US" sz="1800" dirty="0" err="1" smtClean="0">
                <a:solidFill>
                  <a:srgbClr val="FFFFFF"/>
                </a:solidFill>
                <a:latin typeface="Consolas"/>
              </a:rPr>
              <a:t>container_definitions</a:t>
            </a:r>
            <a:r>
              <a:rPr lang="en-US" sz="1800" dirty="0" smtClean="0">
                <a:solidFill>
                  <a:srgbClr val="55A433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1800" dirty="0" smtClean="0">
                <a:solidFill>
                  <a:srgbClr val="FFFFFF"/>
                </a:solidFill>
                <a:latin typeface="Consolas"/>
              </a:rPr>
              <a:t>&lt;&lt;EOF </a:t>
            </a:r>
          </a:p>
          <a:p>
            <a:r>
              <a:rPr lang="pt-BR" sz="1800" dirty="0" smtClean="0">
                <a:solidFill>
                  <a:srgbClr val="F6F6F6"/>
                </a:solidFill>
                <a:latin typeface="Consolas"/>
              </a:rPr>
              <a:t>[</a:t>
            </a:r>
            <a:r>
              <a:rPr lang="pt-BR" sz="1800" dirty="0">
                <a:solidFill>
                  <a:srgbClr val="F6F6F6"/>
                </a:solidFill>
                <a:latin typeface="Consolas"/>
              </a:rPr>
              <a:t>{</a:t>
            </a:r>
          </a:p>
          <a:p>
            <a:r>
              <a:rPr lang="pt-BR" sz="1800" dirty="0">
                <a:solidFill>
                  <a:srgbClr val="F6F6F6"/>
                </a:solidFill>
                <a:latin typeface="Consolas"/>
              </a:rPr>
              <a:t>  </a:t>
            </a:r>
            <a:r>
              <a:rPr lang="pt-BR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pt-BR" sz="1800" dirty="0" err="1">
                <a:solidFill>
                  <a:srgbClr val="55A433"/>
                </a:solidFill>
                <a:latin typeface="Consolas"/>
              </a:rPr>
              <a:t>name</a:t>
            </a:r>
            <a:r>
              <a:rPr lang="pt-BR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pt-BR" sz="1800" dirty="0">
                <a:solidFill>
                  <a:srgbClr val="F6F6F6"/>
                </a:solidFill>
                <a:latin typeface="Consolas"/>
              </a:rPr>
              <a:t>: </a:t>
            </a:r>
            <a:r>
              <a:rPr lang="pt-BR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pt-BR" sz="1800" dirty="0" err="1">
                <a:solidFill>
                  <a:srgbClr val="55A433"/>
                </a:solidFill>
                <a:latin typeface="Consolas"/>
              </a:rPr>
              <a:t>rails-frontend</a:t>
            </a:r>
            <a:r>
              <a:rPr lang="pt-BR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pt-BR" sz="1800" dirty="0">
                <a:solidFill>
                  <a:srgbClr val="F6F6F6"/>
                </a:solidFill>
                <a:latin typeface="Consolas"/>
              </a:rPr>
              <a:t>,</a:t>
            </a:r>
          </a:p>
          <a:p>
            <a:r>
              <a:rPr lang="pt-BR" sz="1800" dirty="0">
                <a:solidFill>
                  <a:srgbClr val="F6F6F6"/>
                </a:solidFill>
                <a:latin typeface="Consolas"/>
              </a:rPr>
              <a:t>  </a:t>
            </a:r>
            <a:r>
              <a:rPr lang="pt-BR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pt-BR" sz="1800" dirty="0" err="1">
                <a:solidFill>
                  <a:srgbClr val="55A433"/>
                </a:solidFill>
                <a:latin typeface="Consolas"/>
              </a:rPr>
              <a:t>image</a:t>
            </a:r>
            <a:r>
              <a:rPr lang="pt-BR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pt-BR" sz="1800" dirty="0">
                <a:solidFill>
                  <a:srgbClr val="F6F6F6"/>
                </a:solidFill>
                <a:latin typeface="Consolas"/>
              </a:rPr>
              <a:t>: </a:t>
            </a:r>
            <a:r>
              <a:rPr lang="pt-BR" sz="1800" dirty="0">
                <a:solidFill>
                  <a:srgbClr val="55A433"/>
                </a:solidFill>
                <a:latin typeface="Consolas"/>
              </a:rPr>
              <a:t>"brikis98/rails-</a:t>
            </a:r>
            <a:r>
              <a:rPr lang="pt-BR" sz="1800" dirty="0" smtClean="0">
                <a:solidFill>
                  <a:srgbClr val="55A433"/>
                </a:solidFill>
                <a:latin typeface="Consolas"/>
              </a:rPr>
              <a:t>frontend:v1"</a:t>
            </a:r>
            <a:r>
              <a:rPr lang="pt-BR" sz="1800" dirty="0">
                <a:solidFill>
                  <a:srgbClr val="F6F6F6"/>
                </a:solidFill>
                <a:latin typeface="Consolas"/>
              </a:rPr>
              <a:t>,</a:t>
            </a:r>
          </a:p>
          <a:p>
            <a:r>
              <a:rPr lang="fi-FI" sz="1800" dirty="0">
                <a:solidFill>
                  <a:srgbClr val="F6F6F6"/>
                </a:solidFill>
                <a:latin typeface="Consolas"/>
              </a:rPr>
              <a:t>  </a:t>
            </a:r>
            <a:r>
              <a:rPr lang="fi-FI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fi-FI" sz="1800" dirty="0" err="1">
                <a:solidFill>
                  <a:srgbClr val="55A433"/>
                </a:solidFill>
                <a:latin typeface="Consolas"/>
              </a:rPr>
              <a:t>cpu</a:t>
            </a:r>
            <a:r>
              <a:rPr lang="fi-FI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fi-FI" sz="1800" dirty="0">
                <a:solidFill>
                  <a:srgbClr val="F6F6F6"/>
                </a:solidFill>
                <a:latin typeface="Consolas"/>
              </a:rPr>
              <a:t>: </a:t>
            </a:r>
            <a:r>
              <a:rPr lang="fi-FI" sz="1800" dirty="0">
                <a:solidFill>
                  <a:srgbClr val="2972C0"/>
                </a:solidFill>
                <a:latin typeface="Consolas"/>
              </a:rPr>
              <a:t>1024</a:t>
            </a:r>
            <a:r>
              <a:rPr lang="fi-FI" sz="1800" dirty="0">
                <a:solidFill>
                  <a:srgbClr val="F6F6F6"/>
                </a:solidFill>
                <a:latin typeface="Consolas"/>
              </a:rPr>
              <a:t>,</a:t>
            </a:r>
          </a:p>
          <a:p>
            <a:r>
              <a:rPr lang="pl-PL" sz="1800" dirty="0">
                <a:solidFill>
                  <a:srgbClr val="F6F6F6"/>
                </a:solidFill>
                <a:latin typeface="Consolas"/>
              </a:rPr>
              <a:t>  </a:t>
            </a:r>
            <a:r>
              <a:rPr lang="pl-PL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pl-PL" sz="1800" dirty="0" err="1">
                <a:solidFill>
                  <a:srgbClr val="55A433"/>
                </a:solidFill>
                <a:latin typeface="Consolas"/>
              </a:rPr>
              <a:t>memory</a:t>
            </a:r>
            <a:r>
              <a:rPr lang="pl-PL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pl-PL" sz="1800" dirty="0">
                <a:solidFill>
                  <a:srgbClr val="F6F6F6"/>
                </a:solidFill>
                <a:latin typeface="Consolas"/>
              </a:rPr>
              <a:t>: </a:t>
            </a:r>
            <a:r>
              <a:rPr lang="pl-PL" sz="1800" dirty="0">
                <a:solidFill>
                  <a:srgbClr val="2972C0"/>
                </a:solidFill>
                <a:latin typeface="Consolas"/>
              </a:rPr>
              <a:t>768</a:t>
            </a:r>
            <a:r>
              <a:rPr lang="pl-PL" sz="1800" dirty="0">
                <a:solidFill>
                  <a:srgbClr val="F6F6F6"/>
                </a:solidFill>
                <a:latin typeface="Consolas"/>
              </a:rPr>
              <a:t>,</a:t>
            </a:r>
          </a:p>
          <a:p>
            <a:r>
              <a:rPr lang="pl-PL" sz="1800" dirty="0">
                <a:solidFill>
                  <a:srgbClr val="F6F6F6"/>
                </a:solidFill>
                <a:latin typeface="Consolas"/>
              </a:rPr>
              <a:t>  </a:t>
            </a:r>
            <a:r>
              <a:rPr lang="pl-PL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pl-PL" sz="1800" dirty="0" err="1">
                <a:solidFill>
                  <a:srgbClr val="55A433"/>
                </a:solidFill>
                <a:latin typeface="Consolas"/>
              </a:rPr>
              <a:t>essential</a:t>
            </a:r>
            <a:r>
              <a:rPr lang="pl-PL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pl-PL" sz="1800" dirty="0">
                <a:solidFill>
                  <a:srgbClr val="F6F6F6"/>
                </a:solidFill>
                <a:latin typeface="Consolas"/>
              </a:rPr>
              <a:t>: </a:t>
            </a:r>
            <a:r>
              <a:rPr lang="pl-PL" sz="1800" dirty="0" err="1">
                <a:solidFill>
                  <a:srgbClr val="2972C0"/>
                </a:solidFill>
                <a:latin typeface="Consolas"/>
              </a:rPr>
              <a:t>true</a:t>
            </a:r>
            <a:r>
              <a:rPr lang="pl-PL" sz="1800" dirty="0">
                <a:solidFill>
                  <a:srgbClr val="F6F6F6"/>
                </a:solidFill>
                <a:latin typeface="Consolas"/>
              </a:rPr>
              <a:t>,</a:t>
            </a:r>
          </a:p>
          <a:p>
            <a:r>
              <a:rPr lang="pl-PL" sz="1800" dirty="0">
                <a:solidFill>
                  <a:srgbClr val="F6F6F6"/>
                </a:solidFill>
                <a:latin typeface="Consolas"/>
              </a:rPr>
              <a:t>  </a:t>
            </a:r>
            <a:r>
              <a:rPr lang="pl-PL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pl-PL" sz="1800" dirty="0" err="1">
                <a:solidFill>
                  <a:srgbClr val="55A433"/>
                </a:solidFill>
                <a:latin typeface="Consolas"/>
              </a:rPr>
              <a:t>portMappings</a:t>
            </a:r>
            <a:r>
              <a:rPr lang="pl-PL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pl-PL" sz="1800" dirty="0">
                <a:solidFill>
                  <a:srgbClr val="F6F6F6"/>
                </a:solidFill>
                <a:latin typeface="Consolas"/>
              </a:rPr>
              <a:t>: [</a:t>
            </a:r>
            <a:r>
              <a:rPr lang="pl-PL" sz="1800" dirty="0" smtClean="0">
                <a:solidFill>
                  <a:srgbClr val="F6F6F6"/>
                </a:solidFill>
                <a:latin typeface="Consolas"/>
              </a:rPr>
              <a:t>{</a:t>
            </a:r>
            <a:r>
              <a:rPr lang="en-US" sz="18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1800" dirty="0" err="1">
                <a:solidFill>
                  <a:srgbClr val="55A433"/>
                </a:solidFill>
                <a:latin typeface="Consolas"/>
              </a:rPr>
              <a:t>containerPort</a:t>
            </a:r>
            <a:r>
              <a:rPr lang="en-US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1800" dirty="0">
                <a:solidFill>
                  <a:srgbClr val="F6F6F6"/>
                </a:solidFill>
                <a:latin typeface="Consolas"/>
              </a:rPr>
              <a:t>: </a:t>
            </a:r>
            <a:r>
              <a:rPr lang="en-US" sz="1800" dirty="0" smtClean="0">
                <a:solidFill>
                  <a:srgbClr val="2972C0"/>
                </a:solidFill>
                <a:latin typeface="Consolas"/>
              </a:rPr>
              <a:t>3000</a:t>
            </a:r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,</a:t>
            </a:r>
            <a:r>
              <a:rPr lang="de-DE" sz="1800" dirty="0" smtClean="0">
                <a:solidFill>
                  <a:srgbClr val="F6F6F6"/>
                </a:solidFill>
                <a:latin typeface="Consolas"/>
              </a:rPr>
              <a:t> </a:t>
            </a:r>
            <a:r>
              <a:rPr lang="de-DE" sz="18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de-DE" sz="1800" dirty="0" err="1">
                <a:solidFill>
                  <a:srgbClr val="55A433"/>
                </a:solidFill>
                <a:latin typeface="Consolas"/>
              </a:rPr>
              <a:t>hostPort</a:t>
            </a:r>
            <a:r>
              <a:rPr lang="de-DE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de-DE" sz="1800" dirty="0">
                <a:solidFill>
                  <a:srgbClr val="F6F6F6"/>
                </a:solidFill>
                <a:latin typeface="Consolas"/>
              </a:rPr>
              <a:t>: </a:t>
            </a:r>
            <a:r>
              <a:rPr lang="de-DE" sz="1800" dirty="0" smtClean="0">
                <a:solidFill>
                  <a:srgbClr val="2972C0"/>
                </a:solidFill>
                <a:latin typeface="Consolas"/>
              </a:rPr>
              <a:t>3000</a:t>
            </a:r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}]</a:t>
            </a:r>
          </a:p>
          <a:p>
            <a:r>
              <a:rPr lang="pt-BR" sz="1800" dirty="0" smtClean="0">
                <a:solidFill>
                  <a:srgbClr val="F6F6F6"/>
                </a:solidFill>
                <a:latin typeface="Consolas"/>
              </a:rPr>
              <a:t>}</a:t>
            </a:r>
            <a:r>
              <a:rPr lang="pt-BR" sz="1800" dirty="0">
                <a:solidFill>
                  <a:srgbClr val="F6F6F6"/>
                </a:solidFill>
                <a:latin typeface="Consolas"/>
              </a:rPr>
              <a:t>]</a:t>
            </a:r>
          </a:p>
          <a:p>
            <a:r>
              <a:rPr lang="ro-RO" sz="1800" dirty="0" smtClean="0">
                <a:solidFill>
                  <a:srgbClr val="F6F6F6"/>
                </a:solidFill>
                <a:latin typeface="Consolas"/>
              </a:rPr>
              <a:t>EOF</a:t>
            </a:r>
            <a:endParaRPr lang="ro-RO" sz="1800" dirty="0">
              <a:solidFill>
                <a:srgbClr val="F6F6F6"/>
              </a:solidFill>
              <a:latin typeface="Consolas"/>
            </a:endParaRPr>
          </a:p>
          <a:p>
            <a:r>
              <a:rPr lang="ro-RO" sz="1800" dirty="0" smtClean="0">
                <a:solidFill>
                  <a:srgbClr val="F6F6F6"/>
                </a:solidFill>
                <a:latin typeface="Consolas"/>
              </a:rPr>
              <a:t>}</a:t>
            </a:r>
            <a:endParaRPr lang="ro-RO" sz="1800" dirty="0">
              <a:solidFill>
                <a:srgbClr val="F6F6F6"/>
              </a:solidFill>
              <a:latin typeface="Consolas"/>
            </a:endParaRPr>
          </a:p>
          <a:p>
            <a:endParaRPr lang="ro-RO" sz="1800" dirty="0">
              <a:solidFill>
                <a:srgbClr val="F6F6F6"/>
              </a:solidFill>
              <a:latin typeface="Consolas"/>
            </a:endParaRP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Define an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ECS Task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 for the Rails Frontend </a:t>
            </a:r>
            <a:r>
              <a:rPr lang="en-US" sz="4000" dirty="0" err="1" smtClean="0">
                <a:solidFill>
                  <a:schemeClr val="bg1"/>
                </a:solidFill>
                <a:sym typeface="Droid Serif"/>
              </a:rPr>
              <a:t>microservice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265933154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5143500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228600" bIns="182880">
            <a:noAutofit/>
          </a:bodyPr>
          <a:lstStyle/>
          <a:p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resource </a:t>
            </a:r>
            <a:r>
              <a:rPr lang="en-US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1800" dirty="0" err="1">
                <a:solidFill>
                  <a:srgbClr val="55A433"/>
                </a:solidFill>
                <a:latin typeface="Consolas"/>
              </a:rPr>
              <a:t>aws_ecs_task_definition</a:t>
            </a:r>
            <a:r>
              <a:rPr lang="en-US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18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1800" dirty="0" err="1" smtClean="0">
                <a:solidFill>
                  <a:srgbClr val="55A433"/>
                </a:solidFill>
                <a:latin typeface="Consolas"/>
              </a:rPr>
              <a:t>sinatra_backend</a:t>
            </a:r>
            <a:r>
              <a:rPr lang="en-US" sz="1800" dirty="0" smtClean="0">
                <a:solidFill>
                  <a:srgbClr val="55A433"/>
                </a:solidFill>
                <a:latin typeface="Consolas"/>
              </a:rPr>
              <a:t>" </a:t>
            </a:r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{</a:t>
            </a:r>
          </a:p>
          <a:p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1800" dirty="0" smtClean="0">
                <a:solidFill>
                  <a:srgbClr val="FFFFFF"/>
                </a:solidFill>
                <a:latin typeface="Consolas"/>
              </a:rPr>
              <a:t>family</a:t>
            </a:r>
            <a:r>
              <a:rPr lang="en-US" sz="1800" dirty="0" smtClean="0">
                <a:solidFill>
                  <a:srgbClr val="55A433"/>
                </a:solidFill>
                <a:latin typeface="Consolas"/>
              </a:rPr>
              <a:t> </a:t>
            </a:r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18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1800" dirty="0" err="1" smtClean="0">
                <a:solidFill>
                  <a:srgbClr val="55A433"/>
                </a:solidFill>
                <a:latin typeface="Consolas"/>
              </a:rPr>
              <a:t>sinatra-backend</a:t>
            </a:r>
            <a:r>
              <a:rPr lang="en-US" sz="1800" dirty="0" smtClean="0">
                <a:solidFill>
                  <a:srgbClr val="55A433"/>
                </a:solidFill>
                <a:latin typeface="Consolas"/>
              </a:rPr>
              <a:t>"</a:t>
            </a:r>
          </a:p>
          <a:p>
            <a:r>
              <a:rPr lang="en-US" sz="1800" dirty="0" smtClean="0">
                <a:solidFill>
                  <a:srgbClr val="FFFFFF"/>
                </a:solidFill>
                <a:latin typeface="Consolas"/>
              </a:rPr>
              <a:t>    </a:t>
            </a:r>
            <a:r>
              <a:rPr lang="en-US" sz="1800" dirty="0" err="1" smtClean="0">
                <a:solidFill>
                  <a:srgbClr val="FFFFFF"/>
                </a:solidFill>
                <a:latin typeface="Consolas"/>
              </a:rPr>
              <a:t>container_definitions</a:t>
            </a:r>
            <a:r>
              <a:rPr lang="en-US" sz="1800" dirty="0" smtClean="0">
                <a:solidFill>
                  <a:srgbClr val="55A433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1800" dirty="0" smtClean="0">
                <a:solidFill>
                  <a:srgbClr val="FFFFFF"/>
                </a:solidFill>
                <a:latin typeface="Consolas"/>
              </a:rPr>
              <a:t>&lt;&lt;EOF </a:t>
            </a:r>
          </a:p>
          <a:p>
            <a:r>
              <a:rPr lang="pt-BR" sz="1800" dirty="0" smtClean="0">
                <a:solidFill>
                  <a:srgbClr val="F6F6F6"/>
                </a:solidFill>
                <a:latin typeface="Consolas"/>
              </a:rPr>
              <a:t>[</a:t>
            </a:r>
            <a:r>
              <a:rPr lang="pt-BR" sz="1800" dirty="0">
                <a:solidFill>
                  <a:srgbClr val="F6F6F6"/>
                </a:solidFill>
                <a:latin typeface="Consolas"/>
              </a:rPr>
              <a:t>{</a:t>
            </a:r>
          </a:p>
          <a:p>
            <a:r>
              <a:rPr lang="pt-BR" sz="1800" dirty="0">
                <a:solidFill>
                  <a:srgbClr val="F6F6F6"/>
                </a:solidFill>
                <a:latin typeface="Consolas"/>
              </a:rPr>
              <a:t>  </a:t>
            </a:r>
            <a:r>
              <a:rPr lang="pt-BR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pt-BR" sz="1800" dirty="0" err="1">
                <a:solidFill>
                  <a:srgbClr val="55A433"/>
                </a:solidFill>
                <a:latin typeface="Consolas"/>
              </a:rPr>
              <a:t>name</a:t>
            </a:r>
            <a:r>
              <a:rPr lang="pt-BR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pt-BR" sz="1800" dirty="0">
                <a:solidFill>
                  <a:srgbClr val="F6F6F6"/>
                </a:solidFill>
                <a:latin typeface="Consolas"/>
              </a:rPr>
              <a:t>: </a:t>
            </a:r>
            <a:r>
              <a:rPr lang="pt-BR" sz="18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pt-BR" sz="1800" dirty="0" err="1" smtClean="0">
                <a:solidFill>
                  <a:srgbClr val="55A433"/>
                </a:solidFill>
                <a:latin typeface="Consolas"/>
              </a:rPr>
              <a:t>sinatra-backend</a:t>
            </a:r>
            <a:r>
              <a:rPr lang="pt-BR" sz="18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pt-BR" sz="1800" dirty="0">
                <a:solidFill>
                  <a:srgbClr val="F6F6F6"/>
                </a:solidFill>
                <a:latin typeface="Consolas"/>
              </a:rPr>
              <a:t>,</a:t>
            </a:r>
          </a:p>
          <a:p>
            <a:r>
              <a:rPr lang="pt-BR" sz="1800" dirty="0">
                <a:solidFill>
                  <a:srgbClr val="F6F6F6"/>
                </a:solidFill>
                <a:latin typeface="Consolas"/>
              </a:rPr>
              <a:t>  </a:t>
            </a:r>
            <a:r>
              <a:rPr lang="pt-BR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pt-BR" sz="1800" dirty="0" err="1">
                <a:solidFill>
                  <a:srgbClr val="55A433"/>
                </a:solidFill>
                <a:latin typeface="Consolas"/>
              </a:rPr>
              <a:t>image</a:t>
            </a:r>
            <a:r>
              <a:rPr lang="pt-BR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pt-BR" sz="1800" dirty="0">
                <a:solidFill>
                  <a:srgbClr val="F6F6F6"/>
                </a:solidFill>
                <a:latin typeface="Consolas"/>
              </a:rPr>
              <a:t>: </a:t>
            </a:r>
            <a:r>
              <a:rPr lang="pt-BR" sz="1800" dirty="0">
                <a:solidFill>
                  <a:srgbClr val="55A433"/>
                </a:solidFill>
                <a:latin typeface="Consolas"/>
              </a:rPr>
              <a:t>"brikis98</a:t>
            </a:r>
            <a:r>
              <a:rPr lang="pt-BR" sz="1800" dirty="0" smtClean="0">
                <a:solidFill>
                  <a:srgbClr val="55A433"/>
                </a:solidFill>
                <a:latin typeface="Consolas"/>
              </a:rPr>
              <a:t>/sinatra-backend:v1"</a:t>
            </a:r>
            <a:r>
              <a:rPr lang="pt-BR" sz="1800" dirty="0">
                <a:solidFill>
                  <a:srgbClr val="F6F6F6"/>
                </a:solidFill>
                <a:latin typeface="Consolas"/>
              </a:rPr>
              <a:t>,</a:t>
            </a:r>
          </a:p>
          <a:p>
            <a:r>
              <a:rPr lang="fi-FI" sz="1800" dirty="0">
                <a:solidFill>
                  <a:srgbClr val="F6F6F6"/>
                </a:solidFill>
                <a:latin typeface="Consolas"/>
              </a:rPr>
              <a:t>  </a:t>
            </a:r>
            <a:r>
              <a:rPr lang="fi-FI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fi-FI" sz="1800" dirty="0" err="1">
                <a:solidFill>
                  <a:srgbClr val="55A433"/>
                </a:solidFill>
                <a:latin typeface="Consolas"/>
              </a:rPr>
              <a:t>cpu</a:t>
            </a:r>
            <a:r>
              <a:rPr lang="fi-FI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fi-FI" sz="1800" dirty="0">
                <a:solidFill>
                  <a:srgbClr val="F6F6F6"/>
                </a:solidFill>
                <a:latin typeface="Consolas"/>
              </a:rPr>
              <a:t>: </a:t>
            </a:r>
            <a:r>
              <a:rPr lang="fi-FI" sz="1800" dirty="0">
                <a:solidFill>
                  <a:srgbClr val="2972C0"/>
                </a:solidFill>
                <a:latin typeface="Consolas"/>
              </a:rPr>
              <a:t>1024</a:t>
            </a:r>
            <a:r>
              <a:rPr lang="fi-FI" sz="1800" dirty="0">
                <a:solidFill>
                  <a:srgbClr val="F6F6F6"/>
                </a:solidFill>
                <a:latin typeface="Consolas"/>
              </a:rPr>
              <a:t>,</a:t>
            </a:r>
          </a:p>
          <a:p>
            <a:r>
              <a:rPr lang="pl-PL" sz="1800" dirty="0">
                <a:solidFill>
                  <a:srgbClr val="F6F6F6"/>
                </a:solidFill>
                <a:latin typeface="Consolas"/>
              </a:rPr>
              <a:t>  </a:t>
            </a:r>
            <a:r>
              <a:rPr lang="pl-PL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pl-PL" sz="1800" dirty="0" err="1">
                <a:solidFill>
                  <a:srgbClr val="55A433"/>
                </a:solidFill>
                <a:latin typeface="Consolas"/>
              </a:rPr>
              <a:t>memory</a:t>
            </a:r>
            <a:r>
              <a:rPr lang="pl-PL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pl-PL" sz="1800" dirty="0">
                <a:solidFill>
                  <a:srgbClr val="F6F6F6"/>
                </a:solidFill>
                <a:latin typeface="Consolas"/>
              </a:rPr>
              <a:t>: </a:t>
            </a:r>
            <a:r>
              <a:rPr lang="pl-PL" sz="1800" dirty="0">
                <a:solidFill>
                  <a:srgbClr val="2972C0"/>
                </a:solidFill>
                <a:latin typeface="Consolas"/>
              </a:rPr>
              <a:t>768</a:t>
            </a:r>
            <a:r>
              <a:rPr lang="pl-PL" sz="1800" dirty="0">
                <a:solidFill>
                  <a:srgbClr val="F6F6F6"/>
                </a:solidFill>
                <a:latin typeface="Consolas"/>
              </a:rPr>
              <a:t>,</a:t>
            </a:r>
          </a:p>
          <a:p>
            <a:r>
              <a:rPr lang="pl-PL" sz="1800" dirty="0">
                <a:solidFill>
                  <a:srgbClr val="F6F6F6"/>
                </a:solidFill>
                <a:latin typeface="Consolas"/>
              </a:rPr>
              <a:t>  </a:t>
            </a:r>
            <a:r>
              <a:rPr lang="pl-PL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pl-PL" sz="1800" dirty="0" err="1">
                <a:solidFill>
                  <a:srgbClr val="55A433"/>
                </a:solidFill>
                <a:latin typeface="Consolas"/>
              </a:rPr>
              <a:t>essential</a:t>
            </a:r>
            <a:r>
              <a:rPr lang="pl-PL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pl-PL" sz="1800" dirty="0">
                <a:solidFill>
                  <a:srgbClr val="F6F6F6"/>
                </a:solidFill>
                <a:latin typeface="Consolas"/>
              </a:rPr>
              <a:t>: </a:t>
            </a:r>
            <a:r>
              <a:rPr lang="pl-PL" sz="1800" dirty="0" err="1">
                <a:solidFill>
                  <a:srgbClr val="2972C0"/>
                </a:solidFill>
                <a:latin typeface="Consolas"/>
              </a:rPr>
              <a:t>true</a:t>
            </a:r>
            <a:r>
              <a:rPr lang="pl-PL" sz="1800" dirty="0">
                <a:solidFill>
                  <a:srgbClr val="F6F6F6"/>
                </a:solidFill>
                <a:latin typeface="Consolas"/>
              </a:rPr>
              <a:t>,</a:t>
            </a:r>
          </a:p>
          <a:p>
            <a:r>
              <a:rPr lang="pl-PL" sz="1800" dirty="0">
                <a:solidFill>
                  <a:srgbClr val="F6F6F6"/>
                </a:solidFill>
                <a:latin typeface="Consolas"/>
              </a:rPr>
              <a:t>  </a:t>
            </a:r>
            <a:r>
              <a:rPr lang="pl-PL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pl-PL" sz="1800" dirty="0" err="1">
                <a:solidFill>
                  <a:srgbClr val="55A433"/>
                </a:solidFill>
                <a:latin typeface="Consolas"/>
              </a:rPr>
              <a:t>portMappings</a:t>
            </a:r>
            <a:r>
              <a:rPr lang="pl-PL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pl-PL" sz="1800" dirty="0">
                <a:solidFill>
                  <a:srgbClr val="F6F6F6"/>
                </a:solidFill>
                <a:latin typeface="Consolas"/>
              </a:rPr>
              <a:t>: [</a:t>
            </a:r>
            <a:r>
              <a:rPr lang="pl-PL" sz="1800" dirty="0" smtClean="0">
                <a:solidFill>
                  <a:srgbClr val="F6F6F6"/>
                </a:solidFill>
                <a:latin typeface="Consolas"/>
              </a:rPr>
              <a:t>{</a:t>
            </a:r>
            <a:r>
              <a:rPr lang="en-US" sz="18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1800" dirty="0" err="1">
                <a:solidFill>
                  <a:srgbClr val="55A433"/>
                </a:solidFill>
                <a:latin typeface="Consolas"/>
              </a:rPr>
              <a:t>containerPort</a:t>
            </a:r>
            <a:r>
              <a:rPr lang="en-US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1800" dirty="0">
                <a:solidFill>
                  <a:srgbClr val="F6F6F6"/>
                </a:solidFill>
                <a:latin typeface="Consolas"/>
              </a:rPr>
              <a:t>: </a:t>
            </a:r>
            <a:r>
              <a:rPr lang="en-US" sz="1800" dirty="0" smtClean="0">
                <a:solidFill>
                  <a:srgbClr val="2972C0"/>
                </a:solidFill>
                <a:latin typeface="Consolas"/>
              </a:rPr>
              <a:t>4567</a:t>
            </a:r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,</a:t>
            </a:r>
            <a:r>
              <a:rPr lang="en-US" sz="1800" dirty="0">
                <a:solidFill>
                  <a:srgbClr val="F6F6F6"/>
                </a:solidFill>
                <a:latin typeface="Consolas"/>
              </a:rPr>
              <a:t> </a:t>
            </a:r>
            <a:r>
              <a:rPr lang="de-DE" sz="18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de-DE" sz="1800" dirty="0" err="1">
                <a:solidFill>
                  <a:srgbClr val="55A433"/>
                </a:solidFill>
                <a:latin typeface="Consolas"/>
              </a:rPr>
              <a:t>hostPort</a:t>
            </a:r>
            <a:r>
              <a:rPr lang="de-DE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de-DE" sz="1800" dirty="0">
                <a:solidFill>
                  <a:srgbClr val="F6F6F6"/>
                </a:solidFill>
                <a:latin typeface="Consolas"/>
              </a:rPr>
              <a:t>: </a:t>
            </a:r>
            <a:r>
              <a:rPr lang="de-DE" sz="1800" dirty="0" smtClean="0">
                <a:solidFill>
                  <a:srgbClr val="2972C0"/>
                </a:solidFill>
                <a:latin typeface="Consolas"/>
              </a:rPr>
              <a:t>4567</a:t>
            </a:r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}</a:t>
            </a:r>
            <a:r>
              <a:rPr lang="en-US" sz="1800" dirty="0">
                <a:solidFill>
                  <a:srgbClr val="F6F6F6"/>
                </a:solidFill>
                <a:latin typeface="Consolas"/>
              </a:rPr>
              <a:t>]</a:t>
            </a:r>
          </a:p>
          <a:p>
            <a:r>
              <a:rPr lang="pt-BR" sz="1800" dirty="0">
                <a:solidFill>
                  <a:srgbClr val="F6F6F6"/>
                </a:solidFill>
                <a:latin typeface="Consolas"/>
              </a:rPr>
              <a:t>}]</a:t>
            </a:r>
          </a:p>
          <a:p>
            <a:r>
              <a:rPr lang="ro-RO" sz="1800" dirty="0" smtClean="0">
                <a:solidFill>
                  <a:srgbClr val="F6F6F6"/>
                </a:solidFill>
                <a:latin typeface="Consolas"/>
              </a:rPr>
              <a:t>EOF</a:t>
            </a:r>
            <a:endParaRPr lang="ro-RO" sz="1800" dirty="0">
              <a:solidFill>
                <a:srgbClr val="F6F6F6"/>
              </a:solidFill>
              <a:latin typeface="Consolas"/>
            </a:endParaRPr>
          </a:p>
          <a:p>
            <a:r>
              <a:rPr lang="ro-RO" sz="1800" dirty="0" smtClean="0">
                <a:solidFill>
                  <a:srgbClr val="F6F6F6"/>
                </a:solidFill>
                <a:latin typeface="Consolas"/>
              </a:rPr>
              <a:t>}</a:t>
            </a:r>
            <a:endParaRPr lang="ro-RO" sz="1800" dirty="0">
              <a:solidFill>
                <a:srgbClr val="F6F6F6"/>
              </a:solidFill>
              <a:latin typeface="Consolas"/>
            </a:endParaRPr>
          </a:p>
          <a:p>
            <a:endParaRPr lang="ro-RO" sz="1800" dirty="0">
              <a:solidFill>
                <a:srgbClr val="F6F6F6"/>
              </a:solidFill>
              <a:latin typeface="Consolas"/>
            </a:endParaRP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Define an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ECS Task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 for the Sinatra Backend </a:t>
            </a:r>
            <a:r>
              <a:rPr lang="en-US" sz="4000" dirty="0" err="1" smtClean="0">
                <a:solidFill>
                  <a:schemeClr val="bg1"/>
                </a:solidFill>
                <a:sym typeface="Droid Serif"/>
              </a:rPr>
              <a:t>microservice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165250232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5143500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228600" bIns="182880">
            <a:noAutofit/>
          </a:bodyPr>
          <a:lstStyle/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resource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err="1">
                <a:solidFill>
                  <a:srgbClr val="55A433"/>
                </a:solidFill>
                <a:latin typeface="Consolas"/>
              </a:rPr>
              <a:t>aws_ecs_service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err="1">
                <a:solidFill>
                  <a:srgbClr val="55A433"/>
                </a:solidFill>
                <a:latin typeface="Consolas"/>
              </a:rPr>
              <a:t>rails_frontend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 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{</a:t>
            </a: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>
                <a:solidFill>
                  <a:srgbClr val="FFFFFF"/>
                </a:solidFill>
                <a:latin typeface="Consolas"/>
              </a:rPr>
              <a:t>family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>
                <a:solidFill>
                  <a:srgbClr val="55A433"/>
                </a:solidFill>
                <a:latin typeface="Consolas"/>
              </a:rPr>
              <a:t>rails-</a:t>
            </a:r>
            <a:r>
              <a:rPr lang="fr-FR" sz="2000" dirty="0" err="1">
                <a:solidFill>
                  <a:srgbClr val="55A433"/>
                </a:solidFill>
                <a:latin typeface="Consolas"/>
              </a:rPr>
              <a:t>frontend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>
                <a:solidFill>
                  <a:srgbClr val="FFFFFF"/>
                </a:solidFill>
                <a:latin typeface="Consolas"/>
              </a:rPr>
              <a:t>cluster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>
                <a:solidFill>
                  <a:srgbClr val="55A433"/>
                </a:solidFill>
                <a:latin typeface="Consolas"/>
              </a:rPr>
              <a:t>${</a:t>
            </a:r>
            <a:r>
              <a:rPr lang="fr-FR" sz="2000" dirty="0" err="1">
                <a:solidFill>
                  <a:srgbClr val="55A433"/>
                </a:solidFill>
                <a:latin typeface="Consolas"/>
              </a:rPr>
              <a:t>aws_ecs_cluster.example_cluster.id</a:t>
            </a:r>
            <a:r>
              <a:rPr lang="fr-FR" sz="2000" dirty="0">
                <a:solidFill>
                  <a:srgbClr val="55A433"/>
                </a:solidFill>
                <a:latin typeface="Consolas"/>
              </a:rPr>
              <a:t>}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endParaRPr lang="ro-RO" sz="2000" dirty="0">
              <a:solidFill>
                <a:srgbClr val="F6F6F6"/>
              </a:solidFill>
              <a:latin typeface="Consolas"/>
            </a:endParaRPr>
          </a:p>
          <a:p>
            <a:r>
              <a:rPr lang="ro-RO" sz="2000" dirty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err="1">
                <a:solidFill>
                  <a:srgbClr val="FFFFFF"/>
                </a:solidFill>
                <a:latin typeface="Consolas"/>
              </a:rPr>
              <a:t>task_definition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= </a:t>
            </a: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   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"${</a:t>
            </a:r>
            <a:r>
              <a:rPr lang="en-US" sz="2000" dirty="0" err="1">
                <a:solidFill>
                  <a:srgbClr val="55A433"/>
                </a:solidFill>
                <a:latin typeface="Consolas"/>
              </a:rPr>
              <a:t>aws_ecs_task_definition.rails-fronted.arn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}"</a:t>
            </a:r>
            <a:endParaRPr lang="ro-RO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desired_count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= </a:t>
            </a:r>
            <a:r>
              <a:rPr lang="is-IS" sz="2000" dirty="0">
                <a:solidFill>
                  <a:srgbClr val="2972C0"/>
                </a:solidFill>
                <a:latin typeface="Consolas"/>
              </a:rPr>
              <a:t>2</a:t>
            </a:r>
          </a:p>
          <a:p>
            <a:r>
              <a:rPr lang="ro-RO" sz="2000" dirty="0" smtClean="0">
                <a:solidFill>
                  <a:srgbClr val="F6F6F6"/>
                </a:solidFill>
                <a:latin typeface="Consolas"/>
              </a:rPr>
              <a:t>}</a:t>
            </a:r>
            <a:endParaRPr lang="ro-RO" sz="2000" dirty="0">
              <a:solidFill>
                <a:srgbClr val="F6F6F6"/>
              </a:solidFill>
              <a:latin typeface="Consolas"/>
            </a:endParaRP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Define an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ECS Service 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for the Rails Frontend ECS Task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109565971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5143500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228600" bIns="182880">
            <a:noAutofit/>
          </a:bodyPr>
          <a:lstStyle/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resource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aws_ecs_service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sinatra_backend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{</a:t>
            </a: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family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 err="1" smtClean="0">
                <a:solidFill>
                  <a:srgbClr val="55A433"/>
                </a:solidFill>
                <a:latin typeface="Consolas"/>
              </a:rPr>
              <a:t>sinatra-backend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endParaRPr lang="en-US" sz="2000" dirty="0" smtClean="0">
              <a:solidFill>
                <a:srgbClr val="55A433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cluster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>
                <a:solidFill>
                  <a:srgbClr val="55A433"/>
                </a:solidFill>
                <a:latin typeface="Consolas"/>
              </a:rPr>
              <a:t>${</a:t>
            </a:r>
            <a:r>
              <a:rPr lang="fr-FR" sz="2000" dirty="0" err="1">
                <a:solidFill>
                  <a:srgbClr val="55A433"/>
                </a:solidFill>
                <a:latin typeface="Consolas"/>
              </a:rPr>
              <a:t>aws_ecs_cluster.example_cluster.id</a:t>
            </a:r>
            <a:r>
              <a:rPr lang="fr-FR" sz="2000" dirty="0">
                <a:solidFill>
                  <a:srgbClr val="55A433"/>
                </a:solidFill>
                <a:latin typeface="Consolas"/>
              </a:rPr>
              <a:t>}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endParaRPr lang="ro-RO" sz="2000" dirty="0" smtClean="0">
              <a:solidFill>
                <a:srgbClr val="F6F6F6"/>
              </a:solidFill>
              <a:latin typeface="Consolas"/>
            </a:endParaRPr>
          </a:p>
          <a:p>
            <a:r>
              <a:rPr lang="ro-RO" sz="20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err="1" smtClean="0">
                <a:solidFill>
                  <a:srgbClr val="FFFFFF"/>
                </a:solidFill>
                <a:latin typeface="Consolas"/>
              </a:rPr>
              <a:t>task_definition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= </a:t>
            </a:r>
            <a:endParaRPr lang="en-US" sz="2000" dirty="0" smtClean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"${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aws_ecs_task_definition.sinatra_backend.arn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}"</a:t>
            </a:r>
            <a:endParaRPr lang="ro-RO" sz="2000" dirty="0" smtClean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err="1" smtClean="0">
                <a:solidFill>
                  <a:srgbClr val="F6F6F6"/>
                </a:solidFill>
                <a:latin typeface="Consolas"/>
              </a:rPr>
              <a:t>desired_count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= </a:t>
            </a:r>
            <a:r>
              <a:rPr lang="is-IS" sz="2000" dirty="0" smtClean="0">
                <a:solidFill>
                  <a:srgbClr val="2972C0"/>
                </a:solidFill>
                <a:latin typeface="Consolas"/>
              </a:rPr>
              <a:t>2</a:t>
            </a:r>
          </a:p>
          <a:p>
            <a:r>
              <a:rPr lang="ro-RO" sz="2000" dirty="0" smtClean="0">
                <a:solidFill>
                  <a:srgbClr val="F6F6F6"/>
                </a:solidFill>
                <a:latin typeface="Consolas"/>
              </a:rPr>
              <a:t>}</a:t>
            </a: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Define an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ECS Service 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for the Sinatra Backend ECS Task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215309592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cs-cluster-with-elb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13" y="-357619"/>
            <a:ext cx="8087323" cy="5143500"/>
          </a:xfrm>
          <a:prstGeom prst="rect">
            <a:avLst/>
          </a:prstGeom>
        </p:spPr>
      </p:pic>
      <p:sp>
        <p:nvSpPr>
          <p:cNvPr id="9" name="Shape 31"/>
          <p:cNvSpPr txBox="1"/>
          <p:nvPr/>
        </p:nvSpPr>
        <p:spPr>
          <a:xfrm>
            <a:off x="1" y="3817027"/>
            <a:ext cx="9144000" cy="1326473"/>
          </a:xfrm>
          <a:prstGeom prst="rect">
            <a:avLst/>
          </a:prstGeom>
          <a:gradFill flip="none" rotWithShape="1">
            <a:gsLst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0" tIns="91440" rIns="91425" bIns="91425" anchor="t" anchorCtr="0">
            <a:noAutofit/>
          </a:bodyPr>
          <a:lstStyle/>
          <a:p>
            <a:pPr marL="457200" rtl="0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Each ECS Service can be associated with an Elastic Load Balancer (ELB)</a:t>
            </a:r>
          </a:p>
        </p:txBody>
      </p:sp>
    </p:spTree>
    <p:extLst>
      <p:ext uri="{BB962C8B-B14F-4D97-AF65-F5344CB8AC3E}">
        <p14:creationId xmlns:p14="http://schemas.microsoft.com/office/powerpoint/2010/main" val="65066518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5143500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228600" bIns="182880">
            <a:noAutofit/>
          </a:bodyPr>
          <a:lstStyle/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resource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aws_elb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rails_frontend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{</a:t>
            </a: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name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 smtClean="0">
                <a:solidFill>
                  <a:srgbClr val="55A433"/>
                </a:solidFill>
                <a:latin typeface="Consolas"/>
              </a:rPr>
              <a:t>rails-</a:t>
            </a:r>
            <a:r>
              <a:rPr lang="fr-FR" sz="2000" dirty="0" err="1" smtClean="0">
                <a:solidFill>
                  <a:srgbClr val="55A433"/>
                </a:solidFill>
                <a:latin typeface="Consolas"/>
              </a:rPr>
              <a:t>frontend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listener {</a:t>
            </a:r>
          </a:p>
          <a:p>
            <a:r>
              <a:rPr lang="en-US" sz="2000" dirty="0">
                <a:solidFill>
                  <a:srgbClr val="FFFFFF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      </a:t>
            </a:r>
            <a:r>
              <a:rPr lang="en-US" sz="2000" dirty="0" err="1" smtClean="0">
                <a:solidFill>
                  <a:srgbClr val="FFFFFF"/>
                </a:solidFill>
                <a:latin typeface="Consolas"/>
              </a:rPr>
              <a:t>lb_port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= </a:t>
            </a:r>
            <a:r>
              <a:rPr lang="is-IS" sz="2000" dirty="0" smtClean="0">
                <a:solidFill>
                  <a:srgbClr val="2972C0"/>
                </a:solidFill>
                <a:latin typeface="Consolas"/>
              </a:rPr>
              <a:t>80</a:t>
            </a:r>
            <a:endParaRPr lang="en-US" sz="2000" dirty="0" smtClean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       </a:t>
            </a:r>
            <a:r>
              <a:rPr lang="en-US" sz="2000" dirty="0" err="1" smtClean="0">
                <a:solidFill>
                  <a:srgbClr val="FFFFFF"/>
                </a:solidFill>
                <a:latin typeface="Consolas"/>
              </a:rPr>
              <a:t>lb_protocol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 smtClean="0">
                <a:solidFill>
                  <a:srgbClr val="55A433"/>
                </a:solidFill>
                <a:latin typeface="Consolas"/>
              </a:rPr>
              <a:t>http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endParaRPr lang="en-US" sz="2000" dirty="0" smtClean="0">
              <a:solidFill>
                <a:srgbClr val="FFFFFF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       </a:t>
            </a:r>
            <a:r>
              <a:rPr lang="en-US" sz="2000" dirty="0" err="1">
                <a:solidFill>
                  <a:srgbClr val="FFFFFF"/>
                </a:solidFill>
                <a:latin typeface="Consolas"/>
              </a:rPr>
              <a:t>instance_port</a:t>
            </a:r>
            <a:r>
              <a:rPr lang="en-US" sz="2000" dirty="0">
                <a:solidFill>
                  <a:srgbClr val="FFFFFF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= </a:t>
            </a:r>
            <a:r>
              <a:rPr lang="is-IS" sz="2000" dirty="0">
                <a:solidFill>
                  <a:srgbClr val="2972C0"/>
                </a:solidFill>
                <a:latin typeface="Consolas"/>
              </a:rPr>
              <a:t>3000</a:t>
            </a:r>
            <a:r>
              <a:rPr lang="ro-RO" sz="2000" dirty="0" smtClean="0">
                <a:solidFill>
                  <a:srgbClr val="F6F6F6"/>
                </a:solidFill>
                <a:latin typeface="Consolas"/>
              </a:rPr>
              <a:t>    </a:t>
            </a:r>
          </a:p>
          <a:p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       </a:t>
            </a:r>
            <a:r>
              <a:rPr lang="en-US" sz="2000" dirty="0" err="1" smtClean="0">
                <a:solidFill>
                  <a:srgbClr val="FFFFFF"/>
                </a:solidFill>
                <a:latin typeface="Consolas"/>
              </a:rPr>
              <a:t>instance_protocol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>
                <a:solidFill>
                  <a:srgbClr val="55A433"/>
                </a:solidFill>
                <a:latin typeface="Consolas"/>
              </a:rPr>
              <a:t>http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endParaRPr lang="ro-RO" sz="2000" dirty="0" smtClean="0">
              <a:solidFill>
                <a:srgbClr val="F6F6F6"/>
              </a:solidFill>
              <a:latin typeface="Consolas"/>
            </a:endParaRPr>
          </a:p>
          <a:p>
            <a:r>
              <a:rPr lang="ro-RO" sz="2000" dirty="0" smtClean="0">
                <a:solidFill>
                  <a:srgbClr val="F6F6F6"/>
                </a:solidFill>
                <a:latin typeface="Consolas"/>
              </a:rPr>
              <a:t>    }</a:t>
            </a:r>
          </a:p>
          <a:p>
            <a:r>
              <a:rPr lang="ro-RO" sz="2000" dirty="0" smtClean="0">
                <a:solidFill>
                  <a:srgbClr val="F6F6F6"/>
                </a:solidFill>
                <a:latin typeface="Consolas"/>
              </a:rPr>
              <a:t>}</a:t>
            </a:r>
          </a:p>
          <a:p>
            <a:endParaRPr lang="ro-RO" sz="2000" dirty="0">
              <a:solidFill>
                <a:srgbClr val="F6F6F6"/>
              </a:solidFill>
              <a:latin typeface="Consolas"/>
            </a:endParaRP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Define an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ELB 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for the Rails Frontend ECS Service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422067942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5143500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228600" bIns="182880">
            <a:noAutofit/>
          </a:bodyPr>
          <a:lstStyle/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resource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aws_ecs_service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rails_frontend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{</a:t>
            </a:r>
          </a:p>
          <a:p>
            <a:endParaRPr lang="en-US" sz="2000" dirty="0" smtClean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(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...)</a:t>
            </a:r>
          </a:p>
          <a:p>
            <a:endParaRPr lang="en-US" sz="2000" dirty="0" smtClean="0">
              <a:solidFill>
                <a:srgbClr val="FFFFFF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 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onsolas"/>
              </a:rPr>
              <a:t>load_balancer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{</a:t>
            </a:r>
          </a:p>
          <a:p>
            <a:r>
              <a:rPr lang="en-US" sz="2000" dirty="0">
                <a:solidFill>
                  <a:srgbClr val="FFFFFF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      </a:t>
            </a:r>
            <a:r>
              <a:rPr lang="en-US" sz="2000" dirty="0" err="1" smtClean="0">
                <a:solidFill>
                  <a:srgbClr val="FFFFFF"/>
                </a:solidFill>
                <a:latin typeface="Consolas"/>
              </a:rPr>
              <a:t>elb_name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=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"${</a:t>
            </a:r>
            <a:r>
              <a:rPr lang="en-US" sz="2000" dirty="0" err="1">
                <a:solidFill>
                  <a:srgbClr val="55A433"/>
                </a:solidFill>
                <a:latin typeface="Consolas"/>
              </a:rPr>
              <a:t>aws_elb.rails_frontend.id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}"</a:t>
            </a:r>
            <a:endParaRPr lang="en-US" sz="2000" dirty="0" smtClean="0">
              <a:solidFill>
                <a:srgbClr val="FFFFFF"/>
              </a:solidFill>
              <a:latin typeface="Consolas"/>
            </a:endParaRPr>
          </a:p>
          <a:p>
            <a:r>
              <a:rPr lang="en-US" sz="2000" dirty="0">
                <a:solidFill>
                  <a:srgbClr val="FFFFFF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      </a:t>
            </a:r>
            <a:r>
              <a:rPr lang="en-US" sz="2000" dirty="0" err="1" smtClean="0">
                <a:solidFill>
                  <a:srgbClr val="FFFFFF"/>
                </a:solidFill>
                <a:latin typeface="Consolas"/>
              </a:rPr>
              <a:t>container_name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FFFFF"/>
                </a:solidFill>
                <a:latin typeface="Consolas"/>
              </a:rPr>
              <a:t>=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"rails-frontend"</a:t>
            </a:r>
            <a:endParaRPr lang="en-US" sz="2000" dirty="0">
              <a:solidFill>
                <a:srgbClr val="55A433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       </a:t>
            </a:r>
            <a:r>
              <a:rPr lang="en-US" sz="2000" dirty="0" err="1" smtClean="0">
                <a:solidFill>
                  <a:srgbClr val="FFFFFF"/>
                </a:solidFill>
                <a:latin typeface="Consolas"/>
              </a:rPr>
              <a:t>container_port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= </a:t>
            </a:r>
            <a:r>
              <a:rPr lang="is-IS" sz="2000" dirty="0">
                <a:solidFill>
                  <a:srgbClr val="2972C0"/>
                </a:solidFill>
                <a:latin typeface="Consolas"/>
              </a:rPr>
              <a:t>3000</a:t>
            </a:r>
            <a:r>
              <a:rPr lang="ro-RO" sz="2000" dirty="0">
                <a:solidFill>
                  <a:srgbClr val="F6F6F6"/>
                </a:solidFill>
                <a:latin typeface="Consolas"/>
              </a:rPr>
              <a:t> </a:t>
            </a:r>
            <a:endParaRPr lang="ro-RO" sz="2000" dirty="0" smtClean="0">
              <a:solidFill>
                <a:srgbClr val="F6F6F6"/>
              </a:solidFill>
              <a:latin typeface="Consolas"/>
            </a:endParaRPr>
          </a:p>
          <a:p>
            <a:r>
              <a:rPr lang="ro-RO" sz="2000" dirty="0" smtClean="0">
                <a:solidFill>
                  <a:srgbClr val="F6F6F6"/>
                </a:solidFill>
                <a:latin typeface="Consolas"/>
              </a:rPr>
              <a:t>    }</a:t>
            </a:r>
            <a:endParaRPr lang="en-US" sz="2000" dirty="0">
              <a:solidFill>
                <a:srgbClr val="55A433"/>
              </a:solidFill>
              <a:latin typeface="Consolas"/>
            </a:endParaRPr>
          </a:p>
          <a:p>
            <a:r>
              <a:rPr lang="ro-RO" sz="2000" dirty="0" smtClean="0">
                <a:solidFill>
                  <a:srgbClr val="F6F6F6"/>
                </a:solidFill>
                <a:latin typeface="Consolas"/>
              </a:rPr>
              <a:t>}</a:t>
            </a: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Associate the ELB with the Rails Frontend ECS Service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149052597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5143500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228600" bIns="182880">
            <a:noAutofit/>
          </a:bodyPr>
          <a:lstStyle/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resource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err="1">
                <a:solidFill>
                  <a:srgbClr val="55A433"/>
                </a:solidFill>
                <a:latin typeface="Consolas"/>
              </a:rPr>
              <a:t>aws_elb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sinatra_backend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 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{</a:t>
            </a: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>
                <a:solidFill>
                  <a:srgbClr val="FFFFFF"/>
                </a:solidFill>
                <a:latin typeface="Consolas"/>
              </a:rPr>
              <a:t>name 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 err="1" smtClean="0">
                <a:solidFill>
                  <a:srgbClr val="55A433"/>
                </a:solidFill>
                <a:latin typeface="Consolas"/>
              </a:rPr>
              <a:t>sinatra-backend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endParaRPr lang="en-US" sz="2000" dirty="0">
              <a:solidFill>
                <a:srgbClr val="55A433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>
                <a:solidFill>
                  <a:srgbClr val="FFFFFF"/>
                </a:solidFill>
                <a:latin typeface="Consolas"/>
              </a:rPr>
              <a:t>listener {</a:t>
            </a:r>
          </a:p>
          <a:p>
            <a:r>
              <a:rPr lang="en-US" sz="2000" dirty="0">
                <a:solidFill>
                  <a:srgbClr val="FFFFFF"/>
                </a:solidFill>
                <a:latin typeface="Consolas"/>
              </a:rPr>
              <a:t>        </a:t>
            </a:r>
            <a:r>
              <a:rPr lang="en-US" sz="2000" dirty="0" err="1">
                <a:solidFill>
                  <a:srgbClr val="FFFFFF"/>
                </a:solidFill>
                <a:latin typeface="Consolas"/>
              </a:rPr>
              <a:t>lb_port</a:t>
            </a:r>
            <a:r>
              <a:rPr lang="en-US" sz="2000" dirty="0">
                <a:solidFill>
                  <a:srgbClr val="FFFFFF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= </a:t>
            </a:r>
            <a:r>
              <a:rPr lang="is-IS" sz="2000" dirty="0" smtClean="0">
                <a:solidFill>
                  <a:srgbClr val="2972C0"/>
                </a:solidFill>
                <a:latin typeface="Consolas"/>
              </a:rPr>
              <a:t>4567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       </a:t>
            </a:r>
            <a:r>
              <a:rPr lang="en-US" sz="2000" dirty="0" err="1" smtClean="0">
                <a:solidFill>
                  <a:srgbClr val="FFFFFF"/>
                </a:solidFill>
                <a:latin typeface="Consolas"/>
              </a:rPr>
              <a:t>lb_protocol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"http"</a:t>
            </a:r>
            <a:endParaRPr lang="en-US" sz="2000" dirty="0" smtClean="0">
              <a:solidFill>
                <a:srgbClr val="FFFFFF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       </a:t>
            </a:r>
            <a:r>
              <a:rPr lang="en-US" sz="2000" dirty="0" err="1">
                <a:solidFill>
                  <a:srgbClr val="FFFFFF"/>
                </a:solidFill>
                <a:latin typeface="Consolas"/>
              </a:rPr>
              <a:t>instance_port</a:t>
            </a:r>
            <a:r>
              <a:rPr lang="en-US" sz="2000" dirty="0">
                <a:solidFill>
                  <a:srgbClr val="FFFFFF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= </a:t>
            </a:r>
            <a:r>
              <a:rPr lang="is-IS" sz="2000" dirty="0" smtClean="0">
                <a:solidFill>
                  <a:srgbClr val="2972C0"/>
                </a:solidFill>
                <a:latin typeface="Consolas"/>
              </a:rPr>
              <a:t>4567</a:t>
            </a:r>
            <a:r>
              <a:rPr lang="ro-RO" sz="2000" dirty="0" smtClean="0">
                <a:solidFill>
                  <a:srgbClr val="F6F6F6"/>
                </a:solidFill>
                <a:latin typeface="Consolas"/>
              </a:rPr>
              <a:t>    </a:t>
            </a:r>
            <a:endParaRPr lang="ro-RO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       </a:t>
            </a:r>
            <a:r>
              <a:rPr lang="en-US" sz="2000" dirty="0" err="1" smtClean="0">
                <a:solidFill>
                  <a:srgbClr val="FFFFFF"/>
                </a:solidFill>
                <a:latin typeface="Consolas"/>
              </a:rPr>
              <a:t>instance_protocol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"http"</a:t>
            </a:r>
            <a:endParaRPr lang="ro-RO" sz="2000" dirty="0" smtClean="0">
              <a:solidFill>
                <a:srgbClr val="F6F6F6"/>
              </a:solidFill>
              <a:latin typeface="Consolas"/>
            </a:endParaRPr>
          </a:p>
          <a:p>
            <a:r>
              <a:rPr lang="ro-RO" sz="20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ro-RO" sz="2000" dirty="0">
                <a:solidFill>
                  <a:srgbClr val="F6F6F6"/>
                </a:solidFill>
                <a:latin typeface="Consolas"/>
              </a:rPr>
              <a:t>}</a:t>
            </a:r>
          </a:p>
          <a:p>
            <a:r>
              <a:rPr lang="ro-RO" sz="2000" dirty="0">
                <a:solidFill>
                  <a:srgbClr val="F6F6F6"/>
                </a:solidFill>
                <a:latin typeface="Consolas"/>
              </a:rPr>
              <a:t>}</a:t>
            </a:r>
          </a:p>
          <a:p>
            <a:endParaRPr lang="ro-RO" sz="2000" dirty="0">
              <a:solidFill>
                <a:srgbClr val="F6F6F6"/>
              </a:solidFill>
              <a:latin typeface="Consolas"/>
            </a:endParaRP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Define an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ELB 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for the Sinatra Backend ECS Service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129383584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5143500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228600" bIns="182880">
            <a:noAutofit/>
          </a:bodyPr>
          <a:lstStyle/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resource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err="1">
                <a:solidFill>
                  <a:srgbClr val="55A433"/>
                </a:solidFill>
                <a:latin typeface="Consolas"/>
              </a:rPr>
              <a:t>aws_ecs_service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sinatra_backend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 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{</a:t>
            </a:r>
          </a:p>
          <a:p>
            <a:endParaRPr lang="en-US" sz="2000" dirty="0" smtClean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(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...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)</a:t>
            </a:r>
          </a:p>
          <a:p>
            <a:endParaRPr lang="en-US" sz="2000" dirty="0" smtClean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err="1" smtClean="0">
                <a:solidFill>
                  <a:srgbClr val="FFFFFF"/>
                </a:solidFill>
                <a:latin typeface="Consolas"/>
              </a:rPr>
              <a:t>load_balancer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FFFFF"/>
                </a:solidFill>
                <a:latin typeface="Consolas"/>
              </a:rPr>
              <a:t>{</a:t>
            </a:r>
          </a:p>
          <a:p>
            <a:r>
              <a:rPr lang="en-US" sz="2000" dirty="0">
                <a:solidFill>
                  <a:srgbClr val="FFFFFF"/>
                </a:solidFill>
                <a:latin typeface="Consolas"/>
              </a:rPr>
              <a:t>        </a:t>
            </a:r>
            <a:r>
              <a:rPr lang="en-US" sz="2000" dirty="0" err="1">
                <a:solidFill>
                  <a:srgbClr val="FFFFFF"/>
                </a:solidFill>
                <a:latin typeface="Consolas"/>
              </a:rPr>
              <a:t>elb_name</a:t>
            </a:r>
            <a:r>
              <a:rPr lang="en-US" sz="2000" dirty="0">
                <a:solidFill>
                  <a:srgbClr val="FFFFFF"/>
                </a:solidFill>
                <a:latin typeface="Consolas"/>
              </a:rPr>
              <a:t> =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"${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aws_elb.sinatra_backend.id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}"</a:t>
            </a:r>
          </a:p>
          <a:p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       </a:t>
            </a:r>
            <a:r>
              <a:rPr lang="en-US" sz="2000" dirty="0" err="1" smtClean="0">
                <a:solidFill>
                  <a:srgbClr val="FFFFFF"/>
                </a:solidFill>
                <a:latin typeface="Consolas"/>
              </a:rPr>
              <a:t>container_name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FFFFF"/>
                </a:solidFill>
                <a:latin typeface="Consolas"/>
              </a:rPr>
              <a:t>=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sinatra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-backend"</a:t>
            </a:r>
            <a:endParaRPr lang="en-US" sz="2000" dirty="0" smtClean="0">
              <a:solidFill>
                <a:srgbClr val="FFFFFF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       </a:t>
            </a:r>
            <a:r>
              <a:rPr lang="en-US" sz="2000" dirty="0" err="1" smtClean="0">
                <a:solidFill>
                  <a:srgbClr val="FFFFFF"/>
                </a:solidFill>
                <a:latin typeface="Consolas"/>
              </a:rPr>
              <a:t>container_port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FFFFF"/>
                </a:solidFill>
                <a:latin typeface="Consolas"/>
              </a:rPr>
              <a:t>= </a:t>
            </a:r>
            <a:r>
              <a:rPr lang="is-IS" sz="2000" dirty="0" smtClean="0">
                <a:solidFill>
                  <a:srgbClr val="2972C0"/>
                </a:solidFill>
                <a:latin typeface="Consolas"/>
              </a:rPr>
              <a:t>4567</a:t>
            </a:r>
            <a:r>
              <a:rPr lang="ro-RO" sz="2000" dirty="0" smtClean="0">
                <a:solidFill>
                  <a:srgbClr val="F6F6F6"/>
                </a:solidFill>
                <a:latin typeface="Consolas"/>
              </a:rPr>
              <a:t> </a:t>
            </a:r>
            <a:endParaRPr lang="en-US" sz="2000" dirty="0">
              <a:solidFill>
                <a:srgbClr val="55A433"/>
              </a:solidFill>
              <a:latin typeface="Consolas"/>
            </a:endParaRPr>
          </a:p>
          <a:p>
            <a:r>
              <a:rPr lang="ro-RO" sz="2000" dirty="0">
                <a:solidFill>
                  <a:srgbClr val="F6F6F6"/>
                </a:solidFill>
                <a:latin typeface="Consolas"/>
              </a:rPr>
              <a:t>    </a:t>
            </a:r>
            <a:r>
              <a:rPr lang="ro-RO" sz="2000" dirty="0" smtClean="0">
                <a:solidFill>
                  <a:srgbClr val="F6F6F6"/>
                </a:solidFill>
                <a:latin typeface="Consolas"/>
              </a:rPr>
              <a:t>}</a:t>
            </a:r>
          </a:p>
          <a:p>
            <a:r>
              <a:rPr lang="ro-RO" sz="2000" dirty="0" smtClean="0">
                <a:solidFill>
                  <a:srgbClr val="F6F6F6"/>
                </a:solidFill>
                <a:latin typeface="Consolas"/>
              </a:rPr>
              <a:t>}</a:t>
            </a:r>
            <a:endParaRPr lang="ro-RO" sz="2000" dirty="0">
              <a:solidFill>
                <a:srgbClr val="F6F6F6"/>
              </a:solidFill>
              <a:latin typeface="Consolas"/>
            </a:endParaRPr>
          </a:p>
          <a:p>
            <a:endParaRPr lang="ro-RO" sz="2000" dirty="0">
              <a:solidFill>
                <a:srgbClr val="F6F6F6"/>
              </a:solidFill>
              <a:latin typeface="Consolas"/>
            </a:endParaRP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Associate the ELB with the Sinatra Backend ECS Service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211022152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5143500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228600" bIns="182880">
            <a:noAutofit/>
          </a:bodyPr>
          <a:lstStyle/>
          <a:p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resource </a:t>
            </a:r>
            <a:r>
              <a:rPr lang="en-US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1800" dirty="0" err="1">
                <a:solidFill>
                  <a:srgbClr val="55A433"/>
                </a:solidFill>
                <a:latin typeface="Consolas"/>
              </a:rPr>
              <a:t>aws_ecs_task_definition</a:t>
            </a:r>
            <a:r>
              <a:rPr lang="en-US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1800" dirty="0" err="1" smtClean="0">
                <a:solidFill>
                  <a:srgbClr val="55A433"/>
                </a:solidFill>
                <a:latin typeface="Consolas"/>
              </a:rPr>
              <a:t>rails_frontend</a:t>
            </a:r>
            <a:r>
              <a:rPr lang="en-US" sz="1800" dirty="0" smtClean="0">
                <a:solidFill>
                  <a:srgbClr val="55A433"/>
                </a:solidFill>
                <a:latin typeface="Consolas"/>
              </a:rPr>
              <a:t>" </a:t>
            </a:r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{</a:t>
            </a:r>
          </a:p>
          <a:p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1800" dirty="0" smtClean="0">
                <a:solidFill>
                  <a:srgbClr val="FFFFFF"/>
                </a:solidFill>
                <a:latin typeface="Consolas"/>
              </a:rPr>
              <a:t>family</a:t>
            </a:r>
            <a:r>
              <a:rPr lang="en-US" sz="1800" dirty="0" smtClean="0">
                <a:solidFill>
                  <a:srgbClr val="55A433"/>
                </a:solidFill>
                <a:latin typeface="Consolas"/>
              </a:rPr>
              <a:t> </a:t>
            </a:r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18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1800" dirty="0" smtClean="0">
                <a:solidFill>
                  <a:srgbClr val="55A433"/>
                </a:solidFill>
                <a:latin typeface="Consolas"/>
              </a:rPr>
              <a:t>rails-</a:t>
            </a:r>
            <a:r>
              <a:rPr lang="fr-FR" sz="1800" dirty="0" err="1" smtClean="0">
                <a:solidFill>
                  <a:srgbClr val="55A433"/>
                </a:solidFill>
                <a:latin typeface="Consolas"/>
              </a:rPr>
              <a:t>frontend</a:t>
            </a:r>
            <a:r>
              <a:rPr lang="en-US" sz="1800" dirty="0" smtClean="0">
                <a:solidFill>
                  <a:srgbClr val="55A433"/>
                </a:solidFill>
                <a:latin typeface="Consolas"/>
              </a:rPr>
              <a:t>"</a:t>
            </a:r>
          </a:p>
          <a:p>
            <a:r>
              <a:rPr lang="en-US" sz="1800" dirty="0" smtClean="0">
                <a:solidFill>
                  <a:srgbClr val="FFFFFF"/>
                </a:solidFill>
                <a:latin typeface="Consolas"/>
              </a:rPr>
              <a:t>    </a:t>
            </a:r>
            <a:r>
              <a:rPr lang="en-US" sz="1800" dirty="0" err="1" smtClean="0">
                <a:solidFill>
                  <a:srgbClr val="FFFFFF"/>
                </a:solidFill>
                <a:latin typeface="Consolas"/>
              </a:rPr>
              <a:t>container_definitions</a:t>
            </a:r>
            <a:r>
              <a:rPr lang="en-US" sz="1800" dirty="0" smtClean="0">
                <a:solidFill>
                  <a:srgbClr val="55A433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1800" dirty="0" smtClean="0">
                <a:solidFill>
                  <a:srgbClr val="FFFFFF"/>
                </a:solidFill>
                <a:latin typeface="Consolas"/>
              </a:rPr>
              <a:t>&lt;&lt;EOF </a:t>
            </a:r>
          </a:p>
          <a:p>
            <a:r>
              <a:rPr lang="pt-BR" sz="1800" dirty="0" smtClean="0">
                <a:solidFill>
                  <a:srgbClr val="F6F6F6"/>
                </a:solidFill>
                <a:latin typeface="Consolas"/>
              </a:rPr>
              <a:t>[</a:t>
            </a:r>
            <a:r>
              <a:rPr lang="pt-BR" sz="1800" dirty="0">
                <a:solidFill>
                  <a:srgbClr val="F6F6F6"/>
                </a:solidFill>
                <a:latin typeface="Consolas"/>
              </a:rPr>
              <a:t>{</a:t>
            </a:r>
          </a:p>
          <a:p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  ...</a:t>
            </a:r>
            <a:endParaRPr lang="pl-PL" sz="1800" dirty="0" smtClean="0">
              <a:solidFill>
                <a:srgbClr val="55A433"/>
              </a:solidFill>
              <a:latin typeface="Consolas"/>
            </a:endParaRPr>
          </a:p>
          <a:p>
            <a:r>
              <a:rPr lang="pl-PL" sz="1800" dirty="0" smtClean="0">
                <a:solidFill>
                  <a:srgbClr val="55A433"/>
                </a:solidFill>
                <a:latin typeface="Consolas"/>
              </a:rPr>
              <a:t>  "environment"</a:t>
            </a:r>
            <a:r>
              <a:rPr lang="pl-PL" sz="1800" dirty="0" smtClean="0">
                <a:solidFill>
                  <a:srgbClr val="F6F6F6"/>
                </a:solidFill>
                <a:latin typeface="Consolas"/>
              </a:rPr>
              <a:t>: [{</a:t>
            </a:r>
          </a:p>
          <a:p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1800" dirty="0" smtClean="0">
                <a:solidFill>
                  <a:srgbClr val="55A433"/>
                </a:solidFill>
                <a:latin typeface="Consolas"/>
              </a:rPr>
              <a:t>"name"</a:t>
            </a:r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: </a:t>
            </a:r>
            <a:r>
              <a:rPr lang="ro-RO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ro-RO" sz="1800" dirty="0" smtClean="0">
                <a:solidFill>
                  <a:srgbClr val="55A433"/>
                </a:solidFill>
                <a:latin typeface="Consolas"/>
              </a:rPr>
              <a:t>SINATRA_BACKEND_PORT"</a:t>
            </a:r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,</a:t>
            </a:r>
          </a:p>
          <a:p>
            <a:r>
              <a:rPr lang="en-US" sz="1800" dirty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   </a:t>
            </a:r>
            <a:r>
              <a:rPr lang="ro-RO" sz="1800" dirty="0">
                <a:solidFill>
                  <a:srgbClr val="55A433"/>
                </a:solidFill>
                <a:latin typeface="Consolas"/>
              </a:rPr>
              <a:t>"value"</a:t>
            </a:r>
            <a:r>
              <a:rPr lang="ro-RO" sz="1800" dirty="0" smtClean="0">
                <a:solidFill>
                  <a:srgbClr val="F6F6F6"/>
                </a:solidFill>
                <a:latin typeface="Consolas"/>
              </a:rPr>
              <a:t>: </a:t>
            </a:r>
            <a:r>
              <a:rPr lang="ro-RO" sz="18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ro-RO" sz="1800" dirty="0">
                <a:solidFill>
                  <a:srgbClr val="55A433"/>
                </a:solidFill>
                <a:latin typeface="Consolas"/>
              </a:rPr>
              <a:t>tcp://${aws_elb.sinatra_backend.dns_name}</a:t>
            </a:r>
            <a:r>
              <a:rPr lang="ro-RO" sz="1800" dirty="0" smtClean="0">
                <a:solidFill>
                  <a:srgbClr val="55A433"/>
                </a:solidFill>
                <a:latin typeface="Consolas"/>
              </a:rPr>
              <a:t>:4567"</a:t>
            </a:r>
            <a:endParaRPr lang="ro-RO" sz="1800" dirty="0" smtClean="0">
              <a:solidFill>
                <a:srgbClr val="F6F6F6"/>
              </a:solidFill>
              <a:latin typeface="Consolas"/>
            </a:endParaRPr>
          </a:p>
          <a:p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  }]</a:t>
            </a:r>
          </a:p>
          <a:p>
            <a:r>
              <a:rPr lang="pt-BR" sz="1800" dirty="0" smtClean="0">
                <a:solidFill>
                  <a:srgbClr val="F6F6F6"/>
                </a:solidFill>
                <a:latin typeface="Consolas"/>
              </a:rPr>
              <a:t>}</a:t>
            </a:r>
            <a:r>
              <a:rPr lang="pt-BR" sz="1800" dirty="0">
                <a:solidFill>
                  <a:srgbClr val="F6F6F6"/>
                </a:solidFill>
                <a:latin typeface="Consolas"/>
              </a:rPr>
              <a:t>]</a:t>
            </a:r>
          </a:p>
          <a:p>
            <a:r>
              <a:rPr lang="ro-RO" sz="1800" dirty="0" smtClean="0">
                <a:solidFill>
                  <a:srgbClr val="F6F6F6"/>
                </a:solidFill>
                <a:latin typeface="Consolas"/>
              </a:rPr>
              <a:t>EOF</a:t>
            </a:r>
            <a:endParaRPr lang="ro-RO" sz="1800" dirty="0">
              <a:solidFill>
                <a:srgbClr val="F6F6F6"/>
              </a:solidFill>
              <a:latin typeface="Consolas"/>
            </a:endParaRPr>
          </a:p>
          <a:p>
            <a:r>
              <a:rPr lang="ro-RO" sz="1800" dirty="0" smtClean="0">
                <a:solidFill>
                  <a:srgbClr val="F6F6F6"/>
                </a:solidFill>
                <a:latin typeface="Consolas"/>
              </a:rPr>
              <a:t>}</a:t>
            </a:r>
            <a:endParaRPr lang="ro-RO" sz="1800" dirty="0">
              <a:solidFill>
                <a:srgbClr val="F6F6F6"/>
              </a:solidFill>
              <a:latin typeface="Consolas"/>
            </a:endParaRPr>
          </a:p>
          <a:p>
            <a:endParaRPr lang="ro-RO" sz="1800" dirty="0">
              <a:solidFill>
                <a:srgbClr val="F6F6F6"/>
              </a:solidFill>
              <a:latin typeface="Consolas"/>
            </a:endParaRP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Pass the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Sinatra </a:t>
            </a:r>
            <a:r>
              <a:rPr lang="en-US" sz="4000" dirty="0" err="1" smtClean="0">
                <a:solidFill>
                  <a:srgbClr val="ECBC28"/>
                </a:solidFill>
                <a:sym typeface="Droid Serif"/>
              </a:rPr>
              <a:t>Bckend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 ELB URL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 as </a:t>
            </a:r>
            <a:r>
              <a:rPr lang="en-US" sz="4000" dirty="0" err="1" smtClean="0">
                <a:solidFill>
                  <a:schemeClr val="bg1"/>
                </a:solidFill>
                <a:sym typeface="Droid Serif"/>
              </a:rPr>
              <a:t>env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sym typeface="Droid Serif"/>
              </a:rPr>
              <a:t>var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 to Rails Frontend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314578994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>
                <a:solidFill>
                  <a:srgbClr val="55A433"/>
                </a:solidFill>
                <a:latin typeface="Consolas"/>
              </a:rPr>
              <a:t>&gt; gem install rails</a:t>
            </a:r>
            <a:endParaRPr lang="en-US" sz="2000" dirty="0">
              <a:solidFill>
                <a:srgbClr val="A6251A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6803793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5143500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228600" bIns="182880">
            <a:noAutofit/>
          </a:bodyPr>
          <a:lstStyle/>
          <a:p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resource </a:t>
            </a:r>
            <a:r>
              <a:rPr lang="en-US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1800" dirty="0" err="1">
                <a:solidFill>
                  <a:srgbClr val="55A433"/>
                </a:solidFill>
                <a:latin typeface="Consolas"/>
              </a:rPr>
              <a:t>aws_ecs_task_definition</a:t>
            </a:r>
            <a:r>
              <a:rPr lang="en-US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1800" dirty="0" err="1" smtClean="0">
                <a:solidFill>
                  <a:srgbClr val="55A433"/>
                </a:solidFill>
                <a:latin typeface="Consolas"/>
              </a:rPr>
              <a:t>rails_frontend</a:t>
            </a:r>
            <a:r>
              <a:rPr lang="en-US" sz="1800" dirty="0" smtClean="0">
                <a:solidFill>
                  <a:srgbClr val="55A433"/>
                </a:solidFill>
                <a:latin typeface="Consolas"/>
              </a:rPr>
              <a:t>" </a:t>
            </a:r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{</a:t>
            </a:r>
          </a:p>
          <a:p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1800" dirty="0" smtClean="0">
                <a:solidFill>
                  <a:srgbClr val="FFFFFF"/>
                </a:solidFill>
                <a:latin typeface="Consolas"/>
              </a:rPr>
              <a:t>family</a:t>
            </a:r>
            <a:r>
              <a:rPr lang="en-US" sz="1800" dirty="0" smtClean="0">
                <a:solidFill>
                  <a:srgbClr val="55A433"/>
                </a:solidFill>
                <a:latin typeface="Consolas"/>
              </a:rPr>
              <a:t> </a:t>
            </a:r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18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1800" dirty="0" smtClean="0">
                <a:solidFill>
                  <a:srgbClr val="55A433"/>
                </a:solidFill>
                <a:latin typeface="Consolas"/>
              </a:rPr>
              <a:t>rails-</a:t>
            </a:r>
            <a:r>
              <a:rPr lang="fr-FR" sz="1800" dirty="0" err="1" smtClean="0">
                <a:solidFill>
                  <a:srgbClr val="55A433"/>
                </a:solidFill>
                <a:latin typeface="Consolas"/>
              </a:rPr>
              <a:t>frontend</a:t>
            </a:r>
            <a:r>
              <a:rPr lang="en-US" sz="1800" dirty="0" smtClean="0">
                <a:solidFill>
                  <a:srgbClr val="55A433"/>
                </a:solidFill>
                <a:latin typeface="Consolas"/>
              </a:rPr>
              <a:t>"</a:t>
            </a:r>
          </a:p>
          <a:p>
            <a:r>
              <a:rPr lang="en-US" sz="1800" dirty="0" smtClean="0">
                <a:solidFill>
                  <a:srgbClr val="FFFFFF"/>
                </a:solidFill>
                <a:latin typeface="Consolas"/>
              </a:rPr>
              <a:t>    </a:t>
            </a:r>
            <a:r>
              <a:rPr lang="en-US" sz="1800" dirty="0" err="1" smtClean="0">
                <a:solidFill>
                  <a:srgbClr val="FFFFFF"/>
                </a:solidFill>
                <a:latin typeface="Consolas"/>
              </a:rPr>
              <a:t>container_definitions</a:t>
            </a:r>
            <a:r>
              <a:rPr lang="en-US" sz="1800" dirty="0" smtClean="0">
                <a:solidFill>
                  <a:srgbClr val="55A433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1800" dirty="0" smtClean="0">
                <a:solidFill>
                  <a:srgbClr val="FFFFFF"/>
                </a:solidFill>
                <a:latin typeface="Consolas"/>
              </a:rPr>
              <a:t>&lt;&lt;EOF </a:t>
            </a:r>
          </a:p>
          <a:p>
            <a:r>
              <a:rPr lang="pt-BR" sz="1800" dirty="0" smtClean="0">
                <a:solidFill>
                  <a:srgbClr val="F6F6F6"/>
                </a:solidFill>
                <a:latin typeface="Consolas"/>
              </a:rPr>
              <a:t>[</a:t>
            </a:r>
            <a:r>
              <a:rPr lang="pt-BR" sz="1800" dirty="0">
                <a:solidFill>
                  <a:srgbClr val="F6F6F6"/>
                </a:solidFill>
                <a:latin typeface="Consolas"/>
              </a:rPr>
              <a:t>{</a:t>
            </a:r>
          </a:p>
          <a:p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  ...</a:t>
            </a:r>
            <a:endParaRPr lang="pl-PL" sz="1800" dirty="0" smtClean="0">
              <a:solidFill>
                <a:srgbClr val="55A433"/>
              </a:solidFill>
              <a:latin typeface="Consolas"/>
            </a:endParaRPr>
          </a:p>
          <a:p>
            <a:r>
              <a:rPr lang="pl-PL" sz="1800" dirty="0" smtClean="0">
                <a:solidFill>
                  <a:srgbClr val="55A433"/>
                </a:solidFill>
                <a:latin typeface="Consolas"/>
              </a:rPr>
              <a:t>  "environment"</a:t>
            </a:r>
            <a:r>
              <a:rPr lang="pl-PL" sz="1800" dirty="0" smtClean="0">
                <a:solidFill>
                  <a:srgbClr val="F6F6F6"/>
                </a:solidFill>
                <a:latin typeface="Consolas"/>
              </a:rPr>
              <a:t>: [{</a:t>
            </a:r>
          </a:p>
          <a:p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1800" dirty="0" smtClean="0">
                <a:solidFill>
                  <a:srgbClr val="55A433"/>
                </a:solidFill>
                <a:latin typeface="Consolas"/>
              </a:rPr>
              <a:t>"name"</a:t>
            </a:r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: </a:t>
            </a:r>
            <a:r>
              <a:rPr lang="ro-RO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ro-RO" sz="1800" dirty="0" smtClean="0">
                <a:solidFill>
                  <a:srgbClr val="55A433"/>
                </a:solidFill>
                <a:latin typeface="Consolas"/>
              </a:rPr>
              <a:t>SINATRA_BACKEND_PORT"</a:t>
            </a:r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,</a:t>
            </a:r>
          </a:p>
          <a:p>
            <a:r>
              <a:rPr lang="en-US" sz="1800" dirty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   </a:t>
            </a:r>
            <a:r>
              <a:rPr lang="ro-RO" sz="1800" dirty="0">
                <a:solidFill>
                  <a:srgbClr val="55A433"/>
                </a:solidFill>
                <a:latin typeface="Consolas"/>
              </a:rPr>
              <a:t>"value"</a:t>
            </a:r>
            <a:r>
              <a:rPr lang="ro-RO" sz="1800" dirty="0" smtClean="0">
                <a:solidFill>
                  <a:srgbClr val="F6F6F6"/>
                </a:solidFill>
                <a:latin typeface="Consolas"/>
              </a:rPr>
              <a:t>: </a:t>
            </a:r>
            <a:r>
              <a:rPr lang="ro-RO" sz="18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ro-RO" sz="1800" dirty="0">
                <a:solidFill>
                  <a:srgbClr val="55A433"/>
                </a:solidFill>
                <a:latin typeface="Consolas"/>
              </a:rPr>
              <a:t>tcp://${aws_elb.sinatra_backend.dns_name}</a:t>
            </a:r>
            <a:r>
              <a:rPr lang="ro-RO" sz="1800" dirty="0" smtClean="0">
                <a:solidFill>
                  <a:srgbClr val="55A433"/>
                </a:solidFill>
                <a:latin typeface="Consolas"/>
              </a:rPr>
              <a:t>:4567"</a:t>
            </a:r>
            <a:endParaRPr lang="ro-RO" sz="1800" dirty="0" smtClean="0">
              <a:solidFill>
                <a:srgbClr val="F6F6F6"/>
              </a:solidFill>
              <a:latin typeface="Consolas"/>
            </a:endParaRPr>
          </a:p>
          <a:p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  }]</a:t>
            </a:r>
          </a:p>
          <a:p>
            <a:r>
              <a:rPr lang="pt-BR" sz="1800" dirty="0" smtClean="0">
                <a:solidFill>
                  <a:srgbClr val="F6F6F6"/>
                </a:solidFill>
                <a:latin typeface="Consolas"/>
              </a:rPr>
              <a:t>}</a:t>
            </a:r>
            <a:r>
              <a:rPr lang="pt-BR" sz="1800" dirty="0">
                <a:solidFill>
                  <a:srgbClr val="F6F6F6"/>
                </a:solidFill>
                <a:latin typeface="Consolas"/>
              </a:rPr>
              <a:t>]</a:t>
            </a:r>
          </a:p>
          <a:p>
            <a:r>
              <a:rPr lang="ro-RO" sz="1800" dirty="0" smtClean="0">
                <a:solidFill>
                  <a:srgbClr val="F6F6F6"/>
                </a:solidFill>
                <a:latin typeface="Consolas"/>
              </a:rPr>
              <a:t>EOF</a:t>
            </a:r>
            <a:endParaRPr lang="ro-RO" sz="1800" dirty="0">
              <a:solidFill>
                <a:srgbClr val="F6F6F6"/>
              </a:solidFill>
              <a:latin typeface="Consolas"/>
            </a:endParaRPr>
          </a:p>
          <a:p>
            <a:r>
              <a:rPr lang="ro-RO" sz="1800" dirty="0" smtClean="0">
                <a:solidFill>
                  <a:srgbClr val="F6F6F6"/>
                </a:solidFill>
                <a:latin typeface="Consolas"/>
              </a:rPr>
              <a:t>}</a:t>
            </a:r>
            <a:endParaRPr lang="ro-RO" sz="1800" dirty="0">
              <a:solidFill>
                <a:srgbClr val="F6F6F6"/>
              </a:solidFill>
              <a:latin typeface="Consolas"/>
            </a:endParaRPr>
          </a:p>
          <a:p>
            <a:endParaRPr lang="ro-RO" sz="1800" dirty="0">
              <a:solidFill>
                <a:srgbClr val="F6F6F6"/>
              </a:solidFill>
              <a:latin typeface="Consolas"/>
            </a:endParaRP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This is a simple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“service discovery” 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mechanism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33164938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3608033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 smtClean="0">
                <a:solidFill>
                  <a:srgbClr val="0DF500"/>
                </a:solidFill>
                <a:latin typeface="Consolas"/>
              </a:rPr>
              <a:t>&gt; </a:t>
            </a:r>
            <a:r>
              <a:rPr lang="en-US" sz="2000" dirty="0" err="1" smtClean="0">
                <a:solidFill>
                  <a:srgbClr val="0DF500"/>
                </a:solidFill>
                <a:latin typeface="Consolas"/>
              </a:rPr>
              <a:t>terraform</a:t>
            </a:r>
            <a:r>
              <a:rPr lang="en-US" sz="2000" dirty="0" smtClean="0">
                <a:solidFill>
                  <a:srgbClr val="0DF500"/>
                </a:solidFill>
                <a:latin typeface="Consolas"/>
              </a:rPr>
              <a:t> apply</a:t>
            </a:r>
            <a:endParaRPr lang="en-US" sz="2000" dirty="0">
              <a:solidFill>
                <a:srgbClr val="0DF500"/>
              </a:solidFill>
              <a:latin typeface="Consolas"/>
            </a:endParaRPr>
          </a:p>
          <a:p>
            <a:r>
              <a:rPr lang="en-US" sz="2000" dirty="0" err="1" smtClean="0">
                <a:solidFill>
                  <a:srgbClr val="F6F6F6"/>
                </a:solidFill>
                <a:latin typeface="Consolas"/>
              </a:rPr>
              <a:t>aws_ecs_cluster.example_cluster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: Creating...</a:t>
            </a: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name: "" =&gt; "example-cluster"</a:t>
            </a:r>
          </a:p>
          <a:p>
            <a:r>
              <a:rPr lang="en-US" sz="2000" dirty="0" err="1">
                <a:solidFill>
                  <a:srgbClr val="F6F6F6"/>
                </a:solidFill>
                <a:latin typeface="Consolas"/>
              </a:rPr>
              <a:t>aws_ecs_task_definition.sinatra_backend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: Creating...</a:t>
            </a: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...</a:t>
            </a:r>
          </a:p>
          <a:p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Apply complete! Resources: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17 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added, 0 changed, 0 destroyed.</a:t>
            </a:r>
            <a:endParaRPr lang="ro-RO" sz="2000" dirty="0">
              <a:solidFill>
                <a:srgbClr val="F6F6F6"/>
              </a:solidFill>
              <a:latin typeface="Consolas"/>
            </a:endParaRP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Use the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apply 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command to deploy the ECS cluster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323958220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1"/>
          <p:cNvSpPr txBox="1"/>
          <p:nvPr/>
        </p:nvSpPr>
        <p:spPr>
          <a:xfrm>
            <a:off x="0" y="4252550"/>
            <a:ext cx="9144000" cy="890948"/>
          </a:xfrm>
          <a:prstGeom prst="rect">
            <a:avLst/>
          </a:prstGeom>
          <a:noFill/>
          <a:ln>
            <a:noFill/>
          </a:ln>
        </p:spPr>
        <p:txBody>
          <a:bodyPr lIns="0" tIns="91440" rIns="91425" bIns="91425" anchor="t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See the cluster in the ECS console</a:t>
            </a:r>
          </a:p>
        </p:txBody>
      </p:sp>
      <p:pic>
        <p:nvPicPr>
          <p:cNvPr id="3" name="Picture 2" descr="ecs-clus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056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1"/>
          <p:cNvSpPr txBox="1"/>
          <p:nvPr/>
        </p:nvSpPr>
        <p:spPr>
          <a:xfrm>
            <a:off x="0" y="4252550"/>
            <a:ext cx="9144000" cy="890948"/>
          </a:xfrm>
          <a:prstGeom prst="rect">
            <a:avLst/>
          </a:prstGeom>
          <a:noFill/>
          <a:ln>
            <a:noFill/>
          </a:ln>
        </p:spPr>
        <p:txBody>
          <a:bodyPr lIns="0" tIns="91440" rIns="91425" bIns="91425" anchor="t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Track events for each Service</a:t>
            </a:r>
          </a:p>
        </p:txBody>
      </p:sp>
      <p:pic>
        <p:nvPicPr>
          <p:cNvPr id="2" name="Picture 1" descr="ecs-service-deploym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42" y="-29696"/>
            <a:ext cx="6851116" cy="460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431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1"/>
          <p:cNvSpPr txBox="1"/>
          <p:nvPr/>
        </p:nvSpPr>
        <p:spPr>
          <a:xfrm>
            <a:off x="0" y="4252550"/>
            <a:ext cx="9144000" cy="890948"/>
          </a:xfrm>
          <a:prstGeom prst="rect">
            <a:avLst/>
          </a:prstGeom>
          <a:noFill/>
          <a:ln>
            <a:noFill/>
          </a:ln>
        </p:spPr>
        <p:txBody>
          <a:bodyPr lIns="0" tIns="91440" rIns="91425" bIns="91425" anchor="t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As well as very basic metrics</a:t>
            </a:r>
          </a:p>
        </p:txBody>
      </p:sp>
      <p:pic>
        <p:nvPicPr>
          <p:cNvPr id="3" name="Picture 2" descr="ecs-service-metric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889" y="0"/>
            <a:ext cx="6680222" cy="449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12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1"/>
          <p:cNvSpPr txBox="1"/>
          <p:nvPr/>
        </p:nvSpPr>
        <p:spPr>
          <a:xfrm>
            <a:off x="0" y="4252550"/>
            <a:ext cx="9144000" cy="890948"/>
          </a:xfrm>
          <a:prstGeom prst="rect">
            <a:avLst/>
          </a:prstGeom>
          <a:noFill/>
          <a:ln>
            <a:noFill/>
          </a:ln>
        </p:spPr>
        <p:txBody>
          <a:bodyPr lIns="0" tIns="91440" rIns="91425" bIns="91425" anchor="t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Test the rails-frontend</a:t>
            </a:r>
          </a:p>
        </p:txBody>
      </p:sp>
      <p:pic>
        <p:nvPicPr>
          <p:cNvPr id="2" name="Picture 1" descr="rails-frontend-te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48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25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5143500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228600" bIns="182880">
            <a:noAutofit/>
          </a:bodyPr>
          <a:lstStyle/>
          <a:p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resource </a:t>
            </a:r>
            <a:r>
              <a:rPr lang="en-US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1800" dirty="0" err="1">
                <a:solidFill>
                  <a:srgbClr val="55A433"/>
                </a:solidFill>
                <a:latin typeface="Consolas"/>
              </a:rPr>
              <a:t>aws_ecs_task_definition</a:t>
            </a:r>
            <a:r>
              <a:rPr lang="en-US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18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1800" dirty="0" err="1" smtClean="0">
                <a:solidFill>
                  <a:srgbClr val="55A433"/>
                </a:solidFill>
                <a:latin typeface="Consolas"/>
              </a:rPr>
              <a:t>sinatra_backend</a:t>
            </a:r>
            <a:r>
              <a:rPr lang="en-US" sz="1800" dirty="0" smtClean="0">
                <a:solidFill>
                  <a:srgbClr val="55A433"/>
                </a:solidFill>
                <a:latin typeface="Consolas"/>
              </a:rPr>
              <a:t>" </a:t>
            </a:r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{</a:t>
            </a:r>
          </a:p>
          <a:p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1800" dirty="0" smtClean="0">
                <a:solidFill>
                  <a:srgbClr val="FFFFFF"/>
                </a:solidFill>
                <a:latin typeface="Consolas"/>
              </a:rPr>
              <a:t>family</a:t>
            </a:r>
            <a:r>
              <a:rPr lang="en-US" sz="1800" dirty="0" smtClean="0">
                <a:solidFill>
                  <a:srgbClr val="55A433"/>
                </a:solidFill>
                <a:latin typeface="Consolas"/>
              </a:rPr>
              <a:t> </a:t>
            </a:r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18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1800" dirty="0" err="1" smtClean="0">
                <a:solidFill>
                  <a:srgbClr val="55A433"/>
                </a:solidFill>
                <a:latin typeface="Consolas"/>
              </a:rPr>
              <a:t>sinatra-backend</a:t>
            </a:r>
            <a:r>
              <a:rPr lang="en-US" sz="1800" dirty="0" smtClean="0">
                <a:solidFill>
                  <a:srgbClr val="55A433"/>
                </a:solidFill>
                <a:latin typeface="Consolas"/>
              </a:rPr>
              <a:t>"</a:t>
            </a:r>
          </a:p>
          <a:p>
            <a:r>
              <a:rPr lang="en-US" sz="1800" dirty="0" smtClean="0">
                <a:solidFill>
                  <a:srgbClr val="FFFFFF"/>
                </a:solidFill>
                <a:latin typeface="Consolas"/>
              </a:rPr>
              <a:t>    </a:t>
            </a:r>
            <a:r>
              <a:rPr lang="en-US" sz="1800" dirty="0" err="1" smtClean="0">
                <a:solidFill>
                  <a:srgbClr val="FFFFFF"/>
                </a:solidFill>
                <a:latin typeface="Consolas"/>
              </a:rPr>
              <a:t>container_definitions</a:t>
            </a:r>
            <a:r>
              <a:rPr lang="en-US" sz="1800" dirty="0" smtClean="0">
                <a:solidFill>
                  <a:srgbClr val="55A433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1800" dirty="0" smtClean="0">
                <a:solidFill>
                  <a:srgbClr val="FFFFFF"/>
                </a:solidFill>
                <a:latin typeface="Consolas"/>
              </a:rPr>
              <a:t>&lt;&lt;EOF </a:t>
            </a:r>
          </a:p>
          <a:p>
            <a:r>
              <a:rPr lang="pt-BR" sz="1800" dirty="0" smtClean="0">
                <a:solidFill>
                  <a:srgbClr val="F6F6F6"/>
                </a:solidFill>
                <a:latin typeface="Consolas"/>
              </a:rPr>
              <a:t>[</a:t>
            </a:r>
            <a:r>
              <a:rPr lang="pt-BR" sz="1800" dirty="0">
                <a:solidFill>
                  <a:srgbClr val="F6F6F6"/>
                </a:solidFill>
                <a:latin typeface="Consolas"/>
              </a:rPr>
              <a:t>{</a:t>
            </a:r>
          </a:p>
          <a:p>
            <a:r>
              <a:rPr lang="pt-BR" sz="1800" dirty="0">
                <a:solidFill>
                  <a:srgbClr val="F6F6F6"/>
                </a:solidFill>
                <a:latin typeface="Consolas"/>
              </a:rPr>
              <a:t>  </a:t>
            </a:r>
            <a:r>
              <a:rPr lang="pt-BR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pt-BR" sz="1800" dirty="0" err="1">
                <a:solidFill>
                  <a:srgbClr val="55A433"/>
                </a:solidFill>
                <a:latin typeface="Consolas"/>
              </a:rPr>
              <a:t>name</a:t>
            </a:r>
            <a:r>
              <a:rPr lang="pt-BR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pt-BR" sz="1800" dirty="0">
                <a:solidFill>
                  <a:srgbClr val="F6F6F6"/>
                </a:solidFill>
                <a:latin typeface="Consolas"/>
              </a:rPr>
              <a:t>: </a:t>
            </a:r>
            <a:r>
              <a:rPr lang="pt-BR" sz="18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pt-BR" sz="1800" dirty="0" err="1" smtClean="0">
                <a:solidFill>
                  <a:srgbClr val="55A433"/>
                </a:solidFill>
                <a:latin typeface="Consolas"/>
              </a:rPr>
              <a:t>sinatra-backend</a:t>
            </a:r>
            <a:r>
              <a:rPr lang="pt-BR" sz="18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pt-BR" sz="1800" dirty="0">
                <a:solidFill>
                  <a:srgbClr val="F6F6F6"/>
                </a:solidFill>
                <a:latin typeface="Consolas"/>
              </a:rPr>
              <a:t>,</a:t>
            </a:r>
          </a:p>
          <a:p>
            <a:r>
              <a:rPr lang="pt-BR" sz="1800" dirty="0">
                <a:solidFill>
                  <a:srgbClr val="F6F6F6"/>
                </a:solidFill>
                <a:latin typeface="Consolas"/>
              </a:rPr>
              <a:t>  </a:t>
            </a:r>
            <a:r>
              <a:rPr lang="pt-BR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pt-BR" sz="1800" dirty="0" err="1">
                <a:solidFill>
                  <a:srgbClr val="55A433"/>
                </a:solidFill>
                <a:latin typeface="Consolas"/>
              </a:rPr>
              <a:t>image</a:t>
            </a:r>
            <a:r>
              <a:rPr lang="pt-BR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pt-BR" sz="1800" dirty="0">
                <a:solidFill>
                  <a:srgbClr val="F6F6F6"/>
                </a:solidFill>
                <a:latin typeface="Consolas"/>
              </a:rPr>
              <a:t>: </a:t>
            </a:r>
            <a:r>
              <a:rPr lang="pt-BR" sz="1800" dirty="0">
                <a:solidFill>
                  <a:srgbClr val="55A433"/>
                </a:solidFill>
                <a:latin typeface="Consolas"/>
              </a:rPr>
              <a:t>"brikis98</a:t>
            </a:r>
            <a:r>
              <a:rPr lang="pt-BR" sz="1800" dirty="0" smtClean="0">
                <a:solidFill>
                  <a:srgbClr val="55A433"/>
                </a:solidFill>
                <a:latin typeface="Consolas"/>
              </a:rPr>
              <a:t>/sinatra-backend:</a:t>
            </a:r>
            <a:r>
              <a:rPr lang="pt-BR" sz="1800" dirty="0" smtClean="0">
                <a:solidFill>
                  <a:srgbClr val="ECBC28"/>
                </a:solidFill>
                <a:latin typeface="Consolas"/>
              </a:rPr>
              <a:t>v2</a:t>
            </a:r>
            <a:r>
              <a:rPr lang="pt-BR" sz="18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pt-BR" sz="1800" dirty="0">
                <a:solidFill>
                  <a:srgbClr val="F6F6F6"/>
                </a:solidFill>
                <a:latin typeface="Consolas"/>
              </a:rPr>
              <a:t>,</a:t>
            </a:r>
          </a:p>
          <a:p>
            <a:r>
              <a:rPr lang="ro-RO" sz="1800" dirty="0" smtClean="0">
                <a:solidFill>
                  <a:srgbClr val="F6F6F6"/>
                </a:solidFill>
                <a:latin typeface="Consolas"/>
              </a:rPr>
              <a:t>  ...</a:t>
            </a:r>
          </a:p>
          <a:p>
            <a:r>
              <a:rPr lang="ro-RO" sz="1800" dirty="0" smtClean="0">
                <a:solidFill>
                  <a:srgbClr val="F6F6F6"/>
                </a:solidFill>
                <a:latin typeface="Consolas"/>
              </a:rPr>
              <a:t>}</a:t>
            </a:r>
            <a:endParaRPr lang="ro-RO" sz="1800" dirty="0">
              <a:solidFill>
                <a:srgbClr val="F6F6F6"/>
              </a:solidFill>
              <a:latin typeface="Consolas"/>
            </a:endParaRPr>
          </a:p>
          <a:p>
            <a:endParaRPr lang="ro-RO" sz="1800" dirty="0">
              <a:solidFill>
                <a:srgbClr val="F6F6F6"/>
              </a:solidFill>
              <a:latin typeface="Consolas"/>
            </a:endParaRP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To deploy a new image, just update the </a:t>
            </a:r>
            <a:r>
              <a:rPr lang="en-US" sz="4000" dirty="0" err="1" smtClean="0">
                <a:solidFill>
                  <a:schemeClr val="bg1"/>
                </a:solidFill>
                <a:sym typeface="Droid Serif"/>
              </a:rPr>
              <a:t>docker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tag</a:t>
            </a:r>
            <a:endParaRPr lang="en" sz="4000" dirty="0">
              <a:solidFill>
                <a:schemeClr val="bg1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239986219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3608033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1800" dirty="0" smtClean="0">
                <a:solidFill>
                  <a:srgbClr val="0DF500"/>
                </a:solidFill>
                <a:latin typeface="Consolas"/>
              </a:rPr>
              <a:t>&gt; </a:t>
            </a:r>
            <a:r>
              <a:rPr lang="en-US" sz="1800" dirty="0" err="1" smtClean="0">
                <a:solidFill>
                  <a:srgbClr val="0DF500"/>
                </a:solidFill>
                <a:latin typeface="Consolas"/>
              </a:rPr>
              <a:t>terraform</a:t>
            </a:r>
            <a:r>
              <a:rPr lang="en-US" sz="1800" dirty="0" smtClean="0">
                <a:solidFill>
                  <a:srgbClr val="0DF500"/>
                </a:solidFill>
                <a:latin typeface="Consolas"/>
              </a:rPr>
              <a:t> plan</a:t>
            </a:r>
            <a:endParaRPr lang="en-US" sz="1800" dirty="0">
              <a:solidFill>
                <a:srgbClr val="F6F6F6"/>
              </a:solidFill>
              <a:latin typeface="Consolas"/>
            </a:endParaRPr>
          </a:p>
          <a:p>
            <a:r>
              <a:rPr lang="en-US" sz="1800" dirty="0">
                <a:solidFill>
                  <a:srgbClr val="F6F6F6"/>
                </a:solidFill>
                <a:latin typeface="Consolas"/>
              </a:rPr>
              <a:t>~ </a:t>
            </a:r>
            <a:r>
              <a:rPr lang="en-US" sz="1800" dirty="0" err="1">
                <a:solidFill>
                  <a:srgbClr val="F6F6F6"/>
                </a:solidFill>
                <a:latin typeface="Consolas"/>
              </a:rPr>
              <a:t>aws_ecs_service.sinatra_backend</a:t>
            </a:r>
            <a:endParaRPr lang="en-US" sz="1800" dirty="0">
              <a:solidFill>
                <a:srgbClr val="F6F6F6"/>
              </a:solidFill>
              <a:latin typeface="Consolas"/>
            </a:endParaRPr>
          </a:p>
          <a:p>
            <a:r>
              <a:rPr lang="en-US" sz="1800" dirty="0">
                <a:solidFill>
                  <a:srgbClr val="F6F6F6"/>
                </a:solidFill>
                <a:latin typeface="Consolas"/>
              </a:rPr>
              <a:t>  </a:t>
            </a:r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  </a:t>
            </a:r>
            <a:r>
              <a:rPr lang="en-US" sz="1800" dirty="0" err="1" smtClean="0">
                <a:solidFill>
                  <a:srgbClr val="F6F6F6"/>
                </a:solidFill>
                <a:latin typeface="Consolas"/>
              </a:rPr>
              <a:t>task_definition</a:t>
            </a:r>
            <a:r>
              <a:rPr lang="en-US" sz="1800" dirty="0">
                <a:solidFill>
                  <a:srgbClr val="F6F6F6"/>
                </a:solidFill>
                <a:latin typeface="Consolas"/>
              </a:rPr>
              <a:t>: "</a:t>
            </a:r>
            <a:r>
              <a:rPr lang="en-US" sz="1800" dirty="0" err="1" smtClean="0">
                <a:solidFill>
                  <a:srgbClr val="F6F6F6"/>
                </a:solidFill>
                <a:latin typeface="Consolas"/>
              </a:rPr>
              <a:t>arn</a:t>
            </a:r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...sinatra</a:t>
            </a:r>
            <a:r>
              <a:rPr lang="en-US" sz="1800" dirty="0">
                <a:solidFill>
                  <a:srgbClr val="F6F6F6"/>
                </a:solidFill>
                <a:latin typeface="Consolas"/>
              </a:rPr>
              <a:t>-backend:3" =&gt; "</a:t>
            </a:r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&lt;computed&gt;"</a:t>
            </a:r>
            <a:endParaRPr lang="en-US" sz="1800" dirty="0">
              <a:solidFill>
                <a:srgbClr val="F6F6F6"/>
              </a:solidFill>
              <a:latin typeface="Consolas"/>
            </a:endParaRPr>
          </a:p>
          <a:p>
            <a:endParaRPr lang="en-US" sz="1800" dirty="0">
              <a:solidFill>
                <a:srgbClr val="F6F6F6"/>
              </a:solidFill>
              <a:latin typeface="Consolas"/>
            </a:endParaRPr>
          </a:p>
          <a:p>
            <a:r>
              <a:rPr lang="en-US" sz="1800" dirty="0">
                <a:solidFill>
                  <a:srgbClr val="F6F6F6"/>
                </a:solidFill>
                <a:latin typeface="Consolas"/>
              </a:rPr>
              <a:t>-/+ </a:t>
            </a:r>
            <a:r>
              <a:rPr lang="en-US" sz="1800" dirty="0" err="1">
                <a:solidFill>
                  <a:srgbClr val="F6F6F6"/>
                </a:solidFill>
                <a:latin typeface="Consolas"/>
              </a:rPr>
              <a:t>aws_ecs_task_definition.sinatra_backend</a:t>
            </a:r>
            <a:endParaRPr lang="en-US" sz="1800" dirty="0">
              <a:solidFill>
                <a:srgbClr val="F6F6F6"/>
              </a:solidFill>
              <a:latin typeface="Consolas"/>
            </a:endParaRPr>
          </a:p>
          <a:p>
            <a:r>
              <a:rPr lang="en-US" sz="1800" dirty="0">
                <a:solidFill>
                  <a:srgbClr val="F6F6F6"/>
                </a:solidFill>
                <a:latin typeface="Consolas"/>
              </a:rPr>
              <a:t>  </a:t>
            </a:r>
            <a:r>
              <a:rPr lang="en-US" sz="1800" dirty="0" err="1" smtClean="0">
                <a:solidFill>
                  <a:srgbClr val="F6F6F6"/>
                </a:solidFill>
                <a:latin typeface="Consolas"/>
              </a:rPr>
              <a:t>arn</a:t>
            </a:r>
            <a:r>
              <a:rPr lang="en-US" sz="1800" dirty="0">
                <a:solidFill>
                  <a:srgbClr val="F6F6F6"/>
                </a:solidFill>
                <a:latin typeface="Consolas"/>
              </a:rPr>
              <a:t>: </a:t>
            </a:r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"</a:t>
            </a:r>
            <a:r>
              <a:rPr lang="en-US" sz="1800" dirty="0" err="1" smtClean="0">
                <a:solidFill>
                  <a:srgbClr val="F6F6F6"/>
                </a:solidFill>
                <a:latin typeface="Consolas"/>
              </a:rPr>
              <a:t>arn</a:t>
            </a:r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...sinatra</a:t>
            </a:r>
            <a:r>
              <a:rPr lang="en-US" sz="1800" dirty="0">
                <a:solidFill>
                  <a:srgbClr val="F6F6F6"/>
                </a:solidFill>
                <a:latin typeface="Consolas"/>
              </a:rPr>
              <a:t>-backend:3" =&gt; "&lt;computed&gt;"</a:t>
            </a:r>
          </a:p>
          <a:p>
            <a:r>
              <a:rPr lang="en-US" sz="1800" dirty="0">
                <a:solidFill>
                  <a:srgbClr val="F6F6F6"/>
                </a:solidFill>
                <a:latin typeface="Consolas"/>
              </a:rPr>
              <a:t>  </a:t>
            </a:r>
            <a:r>
              <a:rPr lang="en-US" sz="1800" dirty="0" err="1" smtClean="0">
                <a:solidFill>
                  <a:srgbClr val="F6F6F6"/>
                </a:solidFill>
                <a:latin typeface="Consolas"/>
              </a:rPr>
              <a:t>container_definitions</a:t>
            </a:r>
            <a:r>
              <a:rPr lang="en-US" sz="1800" dirty="0">
                <a:solidFill>
                  <a:srgbClr val="F6F6F6"/>
                </a:solidFill>
                <a:latin typeface="Consolas"/>
              </a:rPr>
              <a:t>: "</a:t>
            </a:r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bb5352f" </a:t>
            </a:r>
            <a:r>
              <a:rPr lang="en-US" sz="1800" dirty="0">
                <a:solidFill>
                  <a:srgbClr val="F6F6F6"/>
                </a:solidFill>
                <a:latin typeface="Consolas"/>
              </a:rPr>
              <a:t>=&gt; "</a:t>
            </a:r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2ff6ae" </a:t>
            </a:r>
            <a:r>
              <a:rPr lang="en-US" sz="1800" dirty="0">
                <a:solidFill>
                  <a:srgbClr val="F6F6F6"/>
                </a:solidFill>
                <a:latin typeface="Consolas"/>
              </a:rPr>
              <a:t>(forces new resource)</a:t>
            </a:r>
          </a:p>
          <a:p>
            <a:r>
              <a:rPr lang="en-US" sz="1800" dirty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 revision</a:t>
            </a:r>
            <a:r>
              <a:rPr lang="en-US" sz="1800" dirty="0">
                <a:solidFill>
                  <a:srgbClr val="F6F6F6"/>
                </a:solidFill>
                <a:latin typeface="Consolas"/>
              </a:rPr>
              <a:t>: </a:t>
            </a:r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"</a:t>
            </a:r>
            <a:r>
              <a:rPr lang="en-US" sz="1800" dirty="0">
                <a:solidFill>
                  <a:srgbClr val="F6F6F6"/>
                </a:solidFill>
                <a:latin typeface="Consolas"/>
              </a:rPr>
              <a:t>3" =&gt; "&lt;computed</a:t>
            </a:r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&gt;”</a:t>
            </a:r>
            <a:endParaRPr lang="en-US" sz="1800" dirty="0">
              <a:solidFill>
                <a:srgbClr val="F6F6F6"/>
              </a:solidFill>
              <a:latin typeface="Consolas"/>
            </a:endParaRPr>
          </a:p>
          <a:p>
            <a:endParaRPr lang="en-US" sz="1800" dirty="0">
              <a:solidFill>
                <a:srgbClr val="F6F6F6"/>
              </a:solidFill>
              <a:latin typeface="Consolas"/>
            </a:endParaRPr>
          </a:p>
          <a:p>
            <a:r>
              <a:rPr lang="en-US" sz="1800" dirty="0">
                <a:solidFill>
                  <a:srgbClr val="F6F6F6"/>
                </a:solidFill>
                <a:latin typeface="Consolas"/>
              </a:rPr>
              <a:t>Plan: 1 to add, 1 to change, 1 to destroy.</a:t>
            </a:r>
            <a:endParaRPr lang="ro-RO" sz="1800" dirty="0">
              <a:solidFill>
                <a:srgbClr val="F6F6F6"/>
              </a:solidFill>
              <a:latin typeface="Consolas"/>
            </a:endParaRP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Use the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plan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 command to verify the changes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427932674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1"/>
          <p:cNvSpPr txBox="1"/>
          <p:nvPr/>
        </p:nvSpPr>
        <p:spPr>
          <a:xfrm>
            <a:off x="0" y="4252550"/>
            <a:ext cx="9144000" cy="890948"/>
          </a:xfrm>
          <a:prstGeom prst="rect">
            <a:avLst/>
          </a:prstGeom>
          <a:noFill/>
          <a:ln>
            <a:noFill/>
          </a:ln>
        </p:spPr>
        <p:txBody>
          <a:bodyPr lIns="0" tIns="91440" rIns="91425" bIns="91425" anchor="t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Apply the changes and you’ll see v2.</a:t>
            </a:r>
          </a:p>
        </p:txBody>
      </p:sp>
      <p:pic>
        <p:nvPicPr>
          <p:cNvPr id="3" name="Picture 2" descr="rails-frontend-test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47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756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1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lIns="0" tIns="137160" rIns="91440" bIns="91425" anchor="t" anchorCtr="0">
            <a:noAutofit/>
          </a:bodyPr>
          <a:lstStyle/>
          <a:p>
            <a:pPr marL="457200" rtl="0">
              <a:spcBef>
                <a:spcPts val="0"/>
              </a:spcBef>
            </a:pPr>
            <a:r>
              <a:rPr lang="en-US" sz="36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Advantages of ECS:</a:t>
            </a:r>
          </a:p>
          <a:p>
            <a:pPr marL="457200" rtl="0">
              <a:spcBef>
                <a:spcPts val="0"/>
              </a:spcBef>
            </a:pPr>
            <a:endParaRPr lang="en-US" sz="3600" b="1" dirty="0" smtClean="0">
              <a:solidFill>
                <a:srgbClr val="ECBC28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  <a:p>
            <a:pPr marL="1200150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One of the simplest </a:t>
            </a:r>
            <a:r>
              <a:rPr lang="en-US" sz="3600" b="1" dirty="0" err="1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Docker</a:t>
            </a: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 cluster management tools</a:t>
            </a:r>
          </a:p>
          <a:p>
            <a:pPr marL="1200150" indent="-742950" rtl="0">
              <a:spcBef>
                <a:spcPts val="0"/>
              </a:spcBef>
              <a:buFont typeface="+mj-lt"/>
              <a:buAutoNum type="arabicPeriod"/>
            </a:pP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Almost no extra cost if on AWS</a:t>
            </a:r>
          </a:p>
          <a:p>
            <a:pPr marL="1200150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Pluggable scheduler</a:t>
            </a:r>
          </a:p>
          <a:p>
            <a:pPr marL="1200150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Auto-restart of instances &amp; Tasks</a:t>
            </a:r>
          </a:p>
          <a:p>
            <a:pPr marL="1200150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Automatic ELB integration</a:t>
            </a:r>
          </a:p>
          <a:p>
            <a:pPr marL="457200"/>
            <a:endParaRPr lang="en-US" sz="3600" b="1" dirty="0" smtClean="0">
              <a:solidFill>
                <a:schemeClr val="bg1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  <a:p>
            <a:pPr marL="1200150" indent="-742950">
              <a:buFont typeface="+mj-lt"/>
              <a:buAutoNum type="arabicPeriod"/>
            </a:pPr>
            <a:endParaRPr lang="en-US" sz="3600" b="1" dirty="0" smtClean="0">
              <a:solidFill>
                <a:schemeClr val="bg1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  <a:p>
            <a:pPr marL="1200150" indent="-742950">
              <a:buFont typeface="+mj-lt"/>
              <a:buAutoNum type="arabicPeriod"/>
            </a:pPr>
            <a:endParaRPr lang="en-US" sz="3600" b="1" dirty="0">
              <a:solidFill>
                <a:schemeClr val="bg1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07013662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>
                <a:solidFill>
                  <a:srgbClr val="55A433"/>
                </a:solidFill>
                <a:latin typeface="Consolas"/>
              </a:rPr>
              <a:t>&gt; gem install rails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/>
              </a:rPr>
              <a:t>Building native extensions.  This could take a while...</a:t>
            </a:r>
          </a:p>
          <a:p>
            <a:r>
              <a:rPr lang="en-US" sz="2000" dirty="0">
                <a:solidFill>
                  <a:srgbClr val="A6251A"/>
                </a:solidFill>
                <a:latin typeface="Consolas"/>
              </a:rPr>
              <a:t>ERROR:  Error installing rails:</a:t>
            </a:r>
          </a:p>
          <a:p>
            <a:r>
              <a:rPr lang="en-US" sz="2000" dirty="0">
                <a:solidFill>
                  <a:srgbClr val="A6251A"/>
                </a:solidFill>
                <a:latin typeface="Consolas"/>
              </a:rPr>
              <a:t>ERROR: Failed to build gem native extension.</a:t>
            </a:r>
          </a:p>
          <a:p>
            <a:endParaRPr lang="en-US" sz="2000" dirty="0">
              <a:solidFill>
                <a:srgbClr val="A6251A"/>
              </a:solidFill>
              <a:latin typeface="Consolas"/>
            </a:endParaRPr>
          </a:p>
          <a:p>
            <a:r>
              <a:rPr lang="en-US" sz="2000" dirty="0">
                <a:solidFill>
                  <a:srgbClr val="A6251A"/>
                </a:solidFill>
                <a:latin typeface="Consolas"/>
              </a:rPr>
              <a:t>        /</a:t>
            </a:r>
            <a:r>
              <a:rPr lang="en-US" sz="2000" dirty="0" err="1">
                <a:solidFill>
                  <a:srgbClr val="A6251A"/>
                </a:solidFill>
                <a:latin typeface="Consolas"/>
              </a:rPr>
              <a:t>usr</a:t>
            </a:r>
            <a:r>
              <a:rPr lang="en-US" sz="2000" dirty="0">
                <a:solidFill>
                  <a:srgbClr val="A6251A"/>
                </a:solidFill>
                <a:latin typeface="Consolas"/>
              </a:rPr>
              <a:t>/bin/ruby1.9.1 </a:t>
            </a:r>
            <a:r>
              <a:rPr lang="en-US" sz="2000" dirty="0" err="1">
                <a:solidFill>
                  <a:srgbClr val="A6251A"/>
                </a:solidFill>
                <a:latin typeface="Consolas"/>
              </a:rPr>
              <a:t>extconf.rb</a:t>
            </a:r>
            <a:endParaRPr lang="en-US" sz="2000" dirty="0">
              <a:solidFill>
                <a:srgbClr val="A6251A"/>
              </a:solidFill>
              <a:latin typeface="Consolas"/>
            </a:endParaRPr>
          </a:p>
          <a:p>
            <a:r>
              <a:rPr lang="en-US" sz="2000" dirty="0">
                <a:solidFill>
                  <a:srgbClr val="FFFFFF"/>
                </a:solidFill>
                <a:latin typeface="Consolas"/>
              </a:rPr>
              <a:t>checking if the C compiler accepts ... yes</a:t>
            </a:r>
          </a:p>
          <a:p>
            <a:r>
              <a:rPr lang="en-US" sz="2000" dirty="0">
                <a:solidFill>
                  <a:srgbClr val="FFFFFF"/>
                </a:solidFill>
                <a:latin typeface="Consolas"/>
              </a:rPr>
              <a:t>Building </a:t>
            </a:r>
            <a:r>
              <a:rPr lang="en-US" sz="2000" dirty="0" err="1">
                <a:solidFill>
                  <a:srgbClr val="FFFFFF"/>
                </a:solidFill>
                <a:latin typeface="Consolas"/>
              </a:rPr>
              <a:t>nokogiri</a:t>
            </a:r>
            <a:r>
              <a:rPr lang="en-US" sz="2000" dirty="0">
                <a:solidFill>
                  <a:srgbClr val="FFFFFF"/>
                </a:solidFill>
                <a:latin typeface="Consolas"/>
              </a:rPr>
              <a:t> using packaged libraries.</a:t>
            </a:r>
          </a:p>
          <a:p>
            <a:r>
              <a:rPr lang="en-US" sz="2000" dirty="0">
                <a:solidFill>
                  <a:srgbClr val="FFFFFF"/>
                </a:solidFill>
                <a:latin typeface="Consolas"/>
              </a:rPr>
              <a:t>Using </a:t>
            </a:r>
            <a:r>
              <a:rPr lang="en-US" sz="2000" dirty="0" err="1">
                <a:solidFill>
                  <a:srgbClr val="FFFFFF"/>
                </a:solidFill>
                <a:latin typeface="Consolas"/>
              </a:rPr>
              <a:t>mini_portile</a:t>
            </a:r>
            <a:r>
              <a:rPr lang="en-US" sz="2000" dirty="0">
                <a:solidFill>
                  <a:srgbClr val="FFFFFF"/>
                </a:solidFill>
                <a:latin typeface="Consolas"/>
              </a:rPr>
              <a:t> version 2.0.0.rc2</a:t>
            </a:r>
          </a:p>
          <a:p>
            <a:r>
              <a:rPr lang="en-US" sz="2000" dirty="0">
                <a:solidFill>
                  <a:srgbClr val="FFFFFF"/>
                </a:solidFill>
                <a:latin typeface="Consolas"/>
              </a:rPr>
              <a:t>checking for </a:t>
            </a:r>
            <a:r>
              <a:rPr lang="en-US" sz="2000" dirty="0" err="1">
                <a:solidFill>
                  <a:srgbClr val="FFFFFF"/>
                </a:solidFill>
                <a:latin typeface="Consolas"/>
              </a:rPr>
              <a:t>gzdopen</a:t>
            </a:r>
            <a:r>
              <a:rPr lang="en-US" sz="2000" dirty="0">
                <a:solidFill>
                  <a:srgbClr val="FFFFFF"/>
                </a:solidFill>
                <a:latin typeface="Consolas"/>
              </a:rPr>
              <a:t>() in -</a:t>
            </a:r>
            <a:r>
              <a:rPr lang="en-US" sz="2000" dirty="0" err="1">
                <a:solidFill>
                  <a:srgbClr val="FFFFFF"/>
                </a:solidFill>
                <a:latin typeface="Consolas"/>
              </a:rPr>
              <a:t>lz</a:t>
            </a:r>
            <a:r>
              <a:rPr lang="en-US" sz="2000" dirty="0">
                <a:solidFill>
                  <a:srgbClr val="FFFFFF"/>
                </a:solidFill>
                <a:latin typeface="Consolas"/>
              </a:rPr>
              <a:t>... yes</a:t>
            </a:r>
          </a:p>
          <a:p>
            <a:r>
              <a:rPr lang="en-US" sz="2000" dirty="0">
                <a:solidFill>
                  <a:srgbClr val="FFFFFF"/>
                </a:solidFill>
                <a:latin typeface="Consolas"/>
              </a:rPr>
              <a:t>checking for </a:t>
            </a:r>
            <a:r>
              <a:rPr lang="en-US" sz="2000" dirty="0" err="1">
                <a:solidFill>
                  <a:srgbClr val="FFFFFF"/>
                </a:solidFill>
                <a:latin typeface="Consolas"/>
              </a:rPr>
              <a:t>iconv</a:t>
            </a:r>
            <a:r>
              <a:rPr lang="en-US" sz="2000" dirty="0">
                <a:solidFill>
                  <a:srgbClr val="FFFFFF"/>
                </a:solidFill>
                <a:latin typeface="Consolas"/>
              </a:rPr>
              <a:t>... yes</a:t>
            </a:r>
          </a:p>
          <a:p>
            <a:endParaRPr lang="en-US" sz="2000" dirty="0">
              <a:solidFill>
                <a:srgbClr val="FFFFFF"/>
              </a:solidFill>
              <a:latin typeface="Consolas"/>
            </a:endParaRPr>
          </a:p>
          <a:p>
            <a:r>
              <a:rPr lang="en-US" sz="2000" dirty="0">
                <a:solidFill>
                  <a:srgbClr val="FFFFFF"/>
                </a:solidFill>
                <a:latin typeface="Consolas"/>
              </a:rPr>
              <a:t>Extracting libxml2-2.9.2.tar.gz into </a:t>
            </a:r>
            <a:r>
              <a:rPr lang="en-US" sz="2000" dirty="0" err="1">
                <a:solidFill>
                  <a:srgbClr val="FFFFFF"/>
                </a:solidFill>
                <a:latin typeface="Consolas"/>
              </a:rPr>
              <a:t>tmp</a:t>
            </a:r>
            <a:r>
              <a:rPr lang="en-US" sz="2000" dirty="0">
                <a:solidFill>
                  <a:srgbClr val="FFFFFF"/>
                </a:solidFill>
                <a:latin typeface="Consolas"/>
              </a:rPr>
              <a:t>/x86_64-pc-linux-gnu/ports/libxml2/2.9.2... OK</a:t>
            </a:r>
          </a:p>
          <a:p>
            <a:r>
              <a:rPr lang="en-US" sz="2000" dirty="0">
                <a:solidFill>
                  <a:srgbClr val="A6251A"/>
                </a:solidFill>
                <a:latin typeface="Consolas"/>
              </a:rPr>
              <a:t>*** </a:t>
            </a:r>
            <a:r>
              <a:rPr lang="en-US" sz="2000" dirty="0" err="1">
                <a:solidFill>
                  <a:srgbClr val="A6251A"/>
                </a:solidFill>
                <a:latin typeface="Consolas"/>
              </a:rPr>
              <a:t>extconf.rb</a:t>
            </a:r>
            <a:r>
              <a:rPr lang="en-US" sz="2000" dirty="0">
                <a:solidFill>
                  <a:srgbClr val="A6251A"/>
                </a:solidFill>
                <a:latin typeface="Consolas"/>
              </a:rPr>
              <a:t> failed ***</a:t>
            </a:r>
          </a:p>
        </p:txBody>
      </p:sp>
    </p:spTree>
    <p:extLst>
      <p:ext uri="{BB962C8B-B14F-4D97-AF65-F5344CB8AC3E}">
        <p14:creationId xmlns:p14="http://schemas.microsoft.com/office/powerpoint/2010/main" val="116849045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1"/>
          <p:cNvSpPr txBox="1"/>
          <p:nvPr/>
        </p:nvSpPr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  <p:txBody>
          <a:bodyPr lIns="0" tIns="137160" rIns="91440" bIns="91425" anchor="t" anchorCtr="0">
            <a:noAutofit/>
          </a:bodyPr>
          <a:lstStyle/>
          <a:p>
            <a:pPr marL="457200" rtl="0">
              <a:spcBef>
                <a:spcPts val="0"/>
              </a:spcBef>
            </a:pPr>
            <a:r>
              <a:rPr lang="en-US" sz="36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Disadvantages of ECS:</a:t>
            </a:r>
          </a:p>
          <a:p>
            <a:pPr marL="457200" rtl="0">
              <a:spcBef>
                <a:spcPts val="0"/>
              </a:spcBef>
            </a:pPr>
            <a:endParaRPr lang="en-US" sz="3600" b="1" dirty="0" smtClean="0">
              <a:solidFill>
                <a:srgbClr val="ECBC28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  <a:p>
            <a:pPr marL="1200150" indent="-742950" rtl="0">
              <a:spcBef>
                <a:spcPts val="0"/>
              </a:spcBef>
              <a:buFont typeface="+mj-lt"/>
              <a:buAutoNum type="arabicPeriod"/>
            </a:pP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No auto scaling integration</a:t>
            </a:r>
          </a:p>
          <a:p>
            <a:pPr marL="1200150" indent="-742950" rtl="0">
              <a:spcBef>
                <a:spcPts val="0"/>
              </a:spcBef>
              <a:buFont typeface="+mj-lt"/>
              <a:buAutoNum type="arabicPeriod"/>
            </a:pP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Limited to one ELB per service</a:t>
            </a:r>
          </a:p>
          <a:p>
            <a:pPr marL="1200150" indent="-742950" rtl="0">
              <a:spcBef>
                <a:spcPts val="0"/>
              </a:spcBef>
              <a:buFont typeface="+mj-lt"/>
              <a:buAutoNum type="arabicPeriod"/>
            </a:pP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UI is so-so</a:t>
            </a:r>
          </a:p>
          <a:p>
            <a:pPr marL="1200150" indent="-742950" rtl="0">
              <a:spcBef>
                <a:spcPts val="0"/>
              </a:spcBef>
              <a:buFont typeface="+mj-lt"/>
              <a:buAutoNum type="arabicPeriod"/>
            </a:pP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Minimal monitoring built-in</a:t>
            </a:r>
          </a:p>
          <a:p>
            <a:pPr marL="1200150" indent="-742950" rtl="0">
              <a:spcBef>
                <a:spcPts val="0"/>
              </a:spcBef>
              <a:buFont typeface="+mj-lt"/>
              <a:buAutoNum type="arabicPeriod"/>
            </a:pP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No built-in service discovery</a:t>
            </a:r>
          </a:p>
          <a:p>
            <a:pPr marL="1200150" indent="-742950" rtl="0">
              <a:spcBef>
                <a:spcPts val="0"/>
              </a:spcBef>
              <a:buFont typeface="+mj-lt"/>
              <a:buAutoNum type="arabicPeriod"/>
            </a:pP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Entire cluster in one subnet</a:t>
            </a:r>
          </a:p>
        </p:txBody>
      </p:sp>
    </p:spTree>
    <p:extLst>
      <p:ext uri="{BB962C8B-B14F-4D97-AF65-F5344CB8AC3E}">
        <p14:creationId xmlns:p14="http://schemas.microsoft.com/office/powerpoint/2010/main" val="421507189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inding-roa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73" y="-10671"/>
            <a:ext cx="9204490" cy="515417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hape 37"/>
          <p:cNvSpPr txBox="1"/>
          <p:nvPr/>
        </p:nvSpPr>
        <p:spPr>
          <a:xfrm>
            <a:off x="-10673" y="1012227"/>
            <a:ext cx="9204491" cy="4159385"/>
          </a:xfrm>
          <a:prstGeom prst="rect">
            <a:avLst/>
          </a:prstGeom>
          <a:noFill/>
          <a:ln>
            <a:noFill/>
          </a:ln>
        </p:spPr>
        <p:txBody>
          <a:bodyPr lIns="91425" tIns="91440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endParaRPr lang="en-US" sz="3600" dirty="0" smtClean="0">
              <a:solidFill>
                <a:schemeClr val="bg2"/>
              </a:solidFill>
              <a:sym typeface="Droid Serif"/>
            </a:endParaRPr>
          </a:p>
          <a:p>
            <a:pPr marL="1280160" indent="-914400">
              <a:buFont typeface="+mj-lt"/>
              <a:buAutoNum type="arabicPeriod"/>
            </a:pPr>
            <a:r>
              <a:rPr lang="en-US" sz="3600" dirty="0" err="1" smtClean="0">
                <a:solidFill>
                  <a:schemeClr val="bg2"/>
                </a:solidFill>
                <a:sym typeface="Droid Serif"/>
              </a:rPr>
              <a:t>Microservices</a:t>
            </a:r>
            <a:endParaRPr lang="en-US" sz="3600" dirty="0" smtClean="0">
              <a:solidFill>
                <a:schemeClr val="bg2"/>
              </a:solidFill>
              <a:sym typeface="Droid Serif"/>
            </a:endParaRPr>
          </a:p>
          <a:p>
            <a:pPr marL="1280160" indent="-914400">
              <a:buFont typeface="+mj-lt"/>
              <a:buAutoNum type="arabicPeriod"/>
            </a:pPr>
            <a:r>
              <a:rPr lang="en-US" sz="3600" dirty="0" err="1" smtClean="0">
                <a:solidFill>
                  <a:schemeClr val="bg2"/>
                </a:solidFill>
                <a:sym typeface="Droid Serif"/>
              </a:rPr>
              <a:t>Docker</a:t>
            </a:r>
            <a:endParaRPr lang="en-US" sz="3600" dirty="0" smtClean="0">
              <a:solidFill>
                <a:schemeClr val="bg2"/>
              </a:solidFill>
              <a:sym typeface="Droid Serif"/>
            </a:endParaRPr>
          </a:p>
          <a:p>
            <a:pPr marL="1280160" indent="-914400">
              <a:buFont typeface="+mj-lt"/>
              <a:buAutoNum type="arabicPeriod"/>
            </a:pPr>
            <a:r>
              <a:rPr lang="en-US" sz="3600" dirty="0" err="1" smtClean="0">
                <a:solidFill>
                  <a:schemeClr val="bg2"/>
                </a:solidFill>
                <a:sym typeface="Droid Serif"/>
              </a:rPr>
              <a:t>Terraform</a:t>
            </a:r>
            <a:endParaRPr lang="en-US" sz="3600" dirty="0" smtClean="0">
              <a:solidFill>
                <a:schemeClr val="bg2"/>
              </a:solidFill>
              <a:sym typeface="Droid Serif"/>
            </a:endParaRPr>
          </a:p>
          <a:p>
            <a:pPr marL="1280160" indent="-914400">
              <a:buFont typeface="+mj-lt"/>
              <a:buAutoNum type="arabicPeriod"/>
            </a:pPr>
            <a:r>
              <a:rPr lang="en-US" sz="3600" dirty="0" smtClean="0">
                <a:solidFill>
                  <a:schemeClr val="bg2"/>
                </a:solidFill>
                <a:sym typeface="Droid Serif"/>
              </a:rPr>
              <a:t>ECS</a:t>
            </a:r>
          </a:p>
          <a:p>
            <a:pPr marL="1280160" indent="-914400">
              <a:buFont typeface="+mj-lt"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sym typeface="Droid Serif"/>
              </a:rPr>
              <a:t>Recap</a:t>
            </a:r>
          </a:p>
          <a:p>
            <a:endParaRPr lang="en-US" sz="3600" dirty="0" smtClean="0">
              <a:solidFill>
                <a:schemeClr val="bg2"/>
              </a:solidFill>
              <a:sym typeface="Droid Serif"/>
            </a:endParaRPr>
          </a:p>
          <a:p>
            <a:pPr marL="1280160" indent="-914400">
              <a:buFont typeface="+mj-lt"/>
              <a:buAutoNum type="arabicPeriod"/>
            </a:pPr>
            <a:endParaRPr lang="en-US" sz="3600" dirty="0" smtClean="0">
              <a:solidFill>
                <a:schemeClr val="bg2"/>
              </a:solidFill>
              <a:sym typeface="Droid Serif"/>
            </a:endParaRPr>
          </a:p>
        </p:txBody>
      </p:sp>
      <p:sp>
        <p:nvSpPr>
          <p:cNvPr id="4" name="Shape 114"/>
          <p:cNvSpPr txBox="1"/>
          <p:nvPr/>
        </p:nvSpPr>
        <p:spPr>
          <a:xfrm>
            <a:off x="309517" y="-10671"/>
            <a:ext cx="6777286" cy="12485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6000" b="1" dirty="0" smtClean="0">
                <a:solidFill>
                  <a:srgbClr val="FED136"/>
                </a:solidFill>
                <a:latin typeface="Montserrat"/>
                <a:ea typeface="Montserrat"/>
                <a:cs typeface="Montserrat"/>
                <a:sym typeface="Montserrat"/>
              </a:rPr>
              <a:t>Outline</a:t>
            </a:r>
            <a:endParaRPr lang="en" sz="6000" b="1" u="sng" dirty="0">
              <a:solidFill>
                <a:srgbClr val="FED13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15591056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1"/>
          <p:cNvSpPr txBox="1"/>
          <p:nvPr/>
        </p:nvSpPr>
        <p:spPr>
          <a:xfrm>
            <a:off x="96544" y="202196"/>
            <a:ext cx="8853217" cy="4770696"/>
          </a:xfrm>
          <a:prstGeom prst="rect">
            <a:avLst/>
          </a:prstGeom>
          <a:noFill/>
          <a:ln>
            <a:noFill/>
          </a:ln>
        </p:spPr>
        <p:txBody>
          <a:bodyPr lIns="91440" tIns="91440" rIns="91425" bIns="91425" anchor="t" anchorCtr="0">
            <a:noAutofit/>
          </a:bodyPr>
          <a:lstStyle/>
          <a:p>
            <a:pPr marL="457200" rtl="0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Benefits of infrastructure-as-code</a:t>
            </a:r>
            <a:r>
              <a:rPr lang="en-US" sz="40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:</a:t>
            </a:r>
          </a:p>
          <a:p>
            <a:pPr marL="457200" rtl="0">
              <a:spcBef>
                <a:spcPts val="0"/>
              </a:spcBef>
              <a:buNone/>
            </a:pPr>
            <a:endParaRPr lang="en-US" sz="1800" b="1" dirty="0" smtClean="0">
              <a:solidFill>
                <a:srgbClr val="ECBC28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  <a:p>
            <a:pPr marL="1200150" indent="-742950" rtl="0">
              <a:spcBef>
                <a:spcPts val="0"/>
              </a:spcBef>
              <a:buFont typeface="+mj-lt"/>
              <a:buAutoNum type="arabicPeriod"/>
            </a:pP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Reuse</a:t>
            </a:r>
          </a:p>
          <a:p>
            <a:pPr marL="1200150" indent="-742950" rtl="0">
              <a:spcBef>
                <a:spcPts val="0"/>
              </a:spcBef>
              <a:buFont typeface="+mj-lt"/>
              <a:buAutoNum type="arabicPeriod"/>
            </a:pP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Automation</a:t>
            </a:r>
          </a:p>
          <a:p>
            <a:pPr marL="1200150" indent="-742950" rtl="0">
              <a:spcBef>
                <a:spcPts val="0"/>
              </a:spcBef>
              <a:buFont typeface="+mj-lt"/>
              <a:buAutoNum type="arabicPeriod"/>
            </a:pP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Version control</a:t>
            </a:r>
          </a:p>
          <a:p>
            <a:pPr marL="1200150" indent="-742950" rtl="0">
              <a:spcBef>
                <a:spcPts val="0"/>
              </a:spcBef>
              <a:buFont typeface="+mj-lt"/>
              <a:buAutoNum type="arabicPeriod"/>
            </a:pP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Code review</a:t>
            </a:r>
          </a:p>
          <a:p>
            <a:pPr marL="1200150" indent="-742950" rtl="0">
              <a:spcBef>
                <a:spcPts val="0"/>
              </a:spcBef>
              <a:buFont typeface="+mj-lt"/>
              <a:buAutoNum type="arabicPeriod"/>
            </a:pP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Documentation</a:t>
            </a:r>
          </a:p>
          <a:p>
            <a:pPr marL="1200150" indent="-742950" rtl="0">
              <a:spcBef>
                <a:spcPts val="0"/>
              </a:spcBef>
              <a:buFont typeface="+mj-lt"/>
              <a:buAutoNum type="arabicPeriod"/>
            </a:pP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Testing</a:t>
            </a:r>
          </a:p>
          <a:p>
            <a:pPr marL="1200150" indent="-742950" rtl="0">
              <a:spcBef>
                <a:spcPts val="0"/>
              </a:spcBef>
              <a:buFont typeface="+mj-lt"/>
              <a:buAutoNum type="arabicPeriod"/>
            </a:pPr>
            <a:endParaRPr lang="en-US" sz="4000" b="1" dirty="0" smtClean="0">
              <a:solidFill>
                <a:schemeClr val="bg1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2404397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1"/>
          <p:cNvSpPr txBox="1"/>
          <p:nvPr/>
        </p:nvSpPr>
        <p:spPr>
          <a:xfrm>
            <a:off x="96544" y="1250835"/>
            <a:ext cx="8853217" cy="2641830"/>
          </a:xfrm>
          <a:prstGeom prst="rect">
            <a:avLst/>
          </a:prstGeom>
          <a:noFill/>
          <a:ln>
            <a:noFill/>
          </a:ln>
        </p:spPr>
        <p:txBody>
          <a:bodyPr lIns="91440" tIns="91440" rIns="91425" bIns="91425" anchor="ctr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Slides and code from this talk:</a:t>
            </a:r>
          </a:p>
          <a:p>
            <a:pPr marL="457200" algn="ct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  <a:hlinkClick r:id="rId3"/>
              </a:rPr>
              <a:t>ybrikman.com/speaking</a:t>
            </a:r>
            <a:endParaRPr lang="en-US" sz="4000" b="1" dirty="0" smtClean="0">
              <a:solidFill>
                <a:srgbClr val="ECBC28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298096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880764" y="3009268"/>
            <a:ext cx="3105812" cy="8887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585176" y="2123561"/>
            <a:ext cx="2358708" cy="8110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Shape 114"/>
          <p:cNvSpPr txBox="1"/>
          <p:nvPr/>
        </p:nvSpPr>
        <p:spPr>
          <a:xfrm>
            <a:off x="3991662" y="0"/>
            <a:ext cx="4999938" cy="405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6000" b="1" dirty="0" smtClean="0">
                <a:latin typeface="Montserrat"/>
                <a:ea typeface="Montserrat"/>
                <a:cs typeface="Montserrat"/>
                <a:sym typeface="Montserrat"/>
              </a:rPr>
              <a:t>For more info, see</a:t>
            </a:r>
            <a:endParaRPr lang="en" sz="60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lvl="0" algn="r" rtl="0">
              <a:spcBef>
                <a:spcPts val="0"/>
              </a:spcBef>
              <a:buNone/>
            </a:pPr>
            <a:r>
              <a:rPr lang="en-US" sz="6000" b="1" dirty="0" smtClean="0">
                <a:solidFill>
                  <a:srgbClr val="FED136"/>
                </a:solidFill>
                <a:latin typeface="Montserrat"/>
                <a:ea typeface="Montserrat"/>
                <a:cs typeface="Montserrat"/>
                <a:sym typeface="Montserrat"/>
              </a:rPr>
              <a:t>Hello, Startup</a:t>
            </a:r>
            <a:endParaRPr lang="en" sz="6000" b="1" u="sng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Shape 113">
            <a:hlinkClick r:id="rId4"/>
          </p:cNvPr>
          <p:cNvSpPr txBox="1"/>
          <p:nvPr/>
        </p:nvSpPr>
        <p:spPr>
          <a:xfrm>
            <a:off x="4618200" y="4306500"/>
            <a:ext cx="4373400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3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hello-startup.net</a:t>
            </a:r>
            <a:endParaRPr lang="en" sz="30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233160932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92276" y="2931508"/>
            <a:ext cx="3194300" cy="8887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922065" y="2045801"/>
            <a:ext cx="3063120" cy="8110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Shape 114"/>
          <p:cNvSpPr txBox="1"/>
          <p:nvPr/>
        </p:nvSpPr>
        <p:spPr>
          <a:xfrm>
            <a:off x="4491337" y="0"/>
            <a:ext cx="4500263" cy="405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5400" b="1" dirty="0" smtClean="0">
                <a:latin typeface="Montserrat"/>
                <a:ea typeface="Montserrat"/>
                <a:cs typeface="Montserrat"/>
                <a:sym typeface="Montserrat"/>
              </a:rPr>
              <a:t>For </a:t>
            </a:r>
            <a:r>
              <a:rPr lang="en-US" sz="5400" b="1" dirty="0" err="1" smtClean="0">
                <a:latin typeface="Montserrat"/>
                <a:ea typeface="Montserrat"/>
                <a:cs typeface="Montserrat"/>
                <a:sym typeface="Montserrat"/>
              </a:rPr>
              <a:t>DevOps</a:t>
            </a:r>
            <a:r>
              <a:rPr lang="en-US" sz="5400" b="1" dirty="0" smtClean="0">
                <a:latin typeface="Montserrat"/>
                <a:ea typeface="Montserrat"/>
                <a:cs typeface="Montserrat"/>
                <a:sym typeface="Montserrat"/>
              </a:rPr>
              <a:t> help, see</a:t>
            </a:r>
            <a:endParaRPr lang="en" sz="54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lvl="0" algn="r" rtl="0">
              <a:spcBef>
                <a:spcPts val="0"/>
              </a:spcBef>
              <a:buNone/>
            </a:pPr>
            <a:r>
              <a:rPr lang="en-US" sz="6000" b="1" dirty="0" smtClean="0">
                <a:solidFill>
                  <a:srgbClr val="FED136"/>
                </a:solidFill>
                <a:latin typeface="Montserrat"/>
                <a:ea typeface="Montserrat"/>
                <a:cs typeface="Montserrat"/>
                <a:sym typeface="Montserrat"/>
              </a:rPr>
              <a:t>Atomic 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-US" sz="6000" b="1" dirty="0" smtClean="0">
                <a:solidFill>
                  <a:srgbClr val="FED136"/>
                </a:solidFill>
                <a:latin typeface="Montserrat"/>
                <a:ea typeface="Montserrat"/>
                <a:cs typeface="Montserrat"/>
                <a:sym typeface="Montserrat"/>
              </a:rPr>
              <a:t>Squirrel</a:t>
            </a:r>
            <a:endParaRPr lang="en" sz="6000" b="1" u="sng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Shape 113">
            <a:hlinkClick r:id="rId3"/>
          </p:cNvPr>
          <p:cNvSpPr txBox="1"/>
          <p:nvPr/>
        </p:nvSpPr>
        <p:spPr>
          <a:xfrm>
            <a:off x="4618200" y="4306500"/>
            <a:ext cx="4373400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3000" b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atomic-squirrel</a:t>
            </a:r>
            <a:r>
              <a:rPr lang="en" sz="3000" b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.net</a:t>
            </a:r>
            <a:endParaRPr lang="en" sz="30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  <a:hlinkClick r:id="rId4"/>
            </a:endParaRPr>
          </a:p>
        </p:txBody>
      </p:sp>
      <p:pic>
        <p:nvPicPr>
          <p:cNvPr id="2" name="Picture 1" descr="atomic-squirrel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21" y="277386"/>
            <a:ext cx="4319102" cy="377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64618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 txBox="1"/>
          <p:nvPr/>
        </p:nvSpPr>
        <p:spPr>
          <a:xfrm>
            <a:off x="333600" y="129575"/>
            <a:ext cx="4879800" cy="1387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Questions?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1"/>
          <p:cNvSpPr txBox="1"/>
          <p:nvPr/>
        </p:nvSpPr>
        <p:spPr>
          <a:xfrm>
            <a:off x="0" y="4353974"/>
            <a:ext cx="9144000" cy="789524"/>
          </a:xfrm>
          <a:prstGeom prst="rect">
            <a:avLst/>
          </a:prstGeom>
          <a:noFill/>
          <a:ln>
            <a:noFill/>
          </a:ln>
        </p:spPr>
        <p:txBody>
          <a:bodyPr lIns="0" tIns="91440" rIns="91425" bIns="91425" anchor="t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3600" b="1" dirty="0" err="1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n</a:t>
            </a:r>
            <a:r>
              <a:rPr lang="en-US" sz="3600" b="1" dirty="0" err="1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okogiri</a:t>
            </a:r>
            <a:r>
              <a:rPr lang="en-US" sz="36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 y u never install correctly?</a:t>
            </a:r>
          </a:p>
        </p:txBody>
      </p:sp>
      <p:pic>
        <p:nvPicPr>
          <p:cNvPr id="5" name="Picture 4" descr="rage-face-y-u-n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364" y="118978"/>
            <a:ext cx="4179272" cy="423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461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/>
        </p:nvSpPr>
        <p:spPr>
          <a:xfrm>
            <a:off x="0" y="1250835"/>
            <a:ext cx="9143999" cy="2641830"/>
          </a:xfrm>
          <a:prstGeom prst="rect">
            <a:avLst/>
          </a:prstGeom>
          <a:noFill/>
          <a:ln>
            <a:noFill/>
          </a:ln>
        </p:spPr>
        <p:txBody>
          <a:bodyPr lIns="91440" tIns="91440" rIns="91425" bIns="91425" anchor="ctr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(Spend 2 hours trying random </a:t>
            </a:r>
            <a:r>
              <a:rPr lang="en-US" sz="4000" b="1" dirty="0" err="1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StackOverflow</a:t>
            </a: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 suggestions)</a:t>
            </a:r>
          </a:p>
        </p:txBody>
      </p:sp>
    </p:spTree>
    <p:extLst>
      <p:ext uri="{BB962C8B-B14F-4D97-AF65-F5344CB8AC3E}">
        <p14:creationId xmlns:p14="http://schemas.microsoft.com/office/powerpoint/2010/main" val="293406938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>
                <a:solidFill>
                  <a:srgbClr val="55A433"/>
                </a:solidFill>
                <a:latin typeface="Consolas"/>
              </a:rPr>
              <a:t>&gt; gem install rails</a:t>
            </a:r>
          </a:p>
        </p:txBody>
      </p:sp>
    </p:spTree>
    <p:extLst>
      <p:ext uri="{BB962C8B-B14F-4D97-AF65-F5344CB8AC3E}">
        <p14:creationId xmlns:p14="http://schemas.microsoft.com/office/powerpoint/2010/main" val="147339525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>
                <a:solidFill>
                  <a:srgbClr val="55A433"/>
                </a:solidFill>
                <a:latin typeface="Consolas"/>
              </a:rPr>
              <a:t>&gt; gem install rails</a:t>
            </a:r>
          </a:p>
          <a:p>
            <a:r>
              <a:rPr lang="is-IS" sz="2000" dirty="0">
                <a:solidFill>
                  <a:schemeClr val="bg1"/>
                </a:solidFill>
                <a:latin typeface="Consolas"/>
              </a:rPr>
              <a:t>...</a:t>
            </a:r>
          </a:p>
          <a:p>
            <a:r>
              <a:rPr lang="is-IS" sz="2000" dirty="0">
                <a:solidFill>
                  <a:schemeClr val="bg1"/>
                </a:solidFill>
                <a:latin typeface="Consolas"/>
              </a:rPr>
              <a:t>Success!</a:t>
            </a:r>
          </a:p>
        </p:txBody>
      </p:sp>
    </p:spTree>
    <p:extLst>
      <p:ext uri="{BB962C8B-B14F-4D97-AF65-F5344CB8AC3E}">
        <p14:creationId xmlns:p14="http://schemas.microsoft.com/office/powerpoint/2010/main" val="248981527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1"/>
          <p:cNvSpPr txBox="1"/>
          <p:nvPr/>
        </p:nvSpPr>
        <p:spPr>
          <a:xfrm>
            <a:off x="0" y="4252550"/>
            <a:ext cx="9144000" cy="890948"/>
          </a:xfrm>
          <a:prstGeom prst="rect">
            <a:avLst/>
          </a:prstGeom>
          <a:noFill/>
          <a:ln>
            <a:noFill/>
          </a:ln>
        </p:spPr>
        <p:txBody>
          <a:bodyPr lIns="0" tIns="91440" rIns="91425" bIns="91425" anchor="t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Finally!</a:t>
            </a:r>
          </a:p>
        </p:txBody>
      </p:sp>
      <p:pic>
        <p:nvPicPr>
          <p:cNvPr id="5" name="Picture 4" descr="rage-face-naiv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878" y="398084"/>
            <a:ext cx="3566245" cy="363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38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/>
        </p:nvSpPr>
        <p:spPr>
          <a:xfrm>
            <a:off x="0" y="1250835"/>
            <a:ext cx="9143999" cy="2641830"/>
          </a:xfrm>
          <a:prstGeom prst="rect">
            <a:avLst/>
          </a:prstGeom>
          <a:noFill/>
          <a:ln>
            <a:noFill/>
          </a:ln>
        </p:spPr>
        <p:txBody>
          <a:bodyPr lIns="91440" tIns="91440" rIns="91425" bIns="91425" anchor="ctr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Why infrastructure-as-code matters: </a:t>
            </a:r>
            <a:r>
              <a:rPr lang="en-US" sz="40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a short story</a:t>
            </a: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412642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>
                <a:solidFill>
                  <a:srgbClr val="55A433"/>
                </a:solidFill>
                <a:latin typeface="Consolas"/>
              </a:rPr>
              <a:t>&gt; rails new my-project</a:t>
            </a:r>
          </a:p>
          <a:p>
            <a:r>
              <a:rPr lang="en-US" sz="2000" dirty="0">
                <a:solidFill>
                  <a:srgbClr val="55A433"/>
                </a:solidFill>
                <a:latin typeface="Consolas"/>
              </a:rPr>
              <a:t>&gt; cd my-project</a:t>
            </a:r>
          </a:p>
          <a:p>
            <a:r>
              <a:rPr lang="en-US" sz="2000" dirty="0">
                <a:solidFill>
                  <a:srgbClr val="55A433"/>
                </a:solidFill>
                <a:latin typeface="Consolas"/>
              </a:rPr>
              <a:t>&gt; rails start</a:t>
            </a:r>
          </a:p>
        </p:txBody>
      </p:sp>
    </p:spTree>
    <p:extLst>
      <p:ext uri="{BB962C8B-B14F-4D97-AF65-F5344CB8AC3E}">
        <p14:creationId xmlns:p14="http://schemas.microsoft.com/office/powerpoint/2010/main" val="407244326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>
                <a:solidFill>
                  <a:srgbClr val="55A433"/>
                </a:solidFill>
                <a:latin typeface="Consolas"/>
              </a:rPr>
              <a:t>&gt; rails new my-project</a:t>
            </a:r>
          </a:p>
          <a:p>
            <a:r>
              <a:rPr lang="en-US" sz="2000" dirty="0">
                <a:solidFill>
                  <a:srgbClr val="55A433"/>
                </a:solidFill>
                <a:latin typeface="Consolas"/>
              </a:rPr>
              <a:t>&gt; cd my-project</a:t>
            </a:r>
          </a:p>
          <a:p>
            <a:r>
              <a:rPr lang="en-US" sz="2000" dirty="0">
                <a:solidFill>
                  <a:srgbClr val="55A433"/>
                </a:solidFill>
                <a:latin typeface="Consolas"/>
              </a:rPr>
              <a:t>&gt; rails start</a:t>
            </a:r>
          </a:p>
          <a:p>
            <a:endParaRPr lang="en-US" sz="2000" dirty="0">
              <a:solidFill>
                <a:srgbClr val="55A433"/>
              </a:solidFill>
              <a:latin typeface="Consolas"/>
            </a:endParaRPr>
          </a:p>
          <a:p>
            <a:r>
              <a:rPr lang="en-US" sz="2000" dirty="0">
                <a:solidFill>
                  <a:srgbClr val="A6251A"/>
                </a:solidFill>
                <a:latin typeface="Consolas"/>
              </a:rPr>
              <a:t>/source/my-project/bin/spring:11:in `&lt;top (required)&gt;': undefined method `</a:t>
            </a:r>
            <a:r>
              <a:rPr lang="en-US" sz="2000" dirty="0" err="1">
                <a:solidFill>
                  <a:srgbClr val="A6251A"/>
                </a:solidFill>
                <a:latin typeface="Consolas"/>
              </a:rPr>
              <a:t>path_separator</a:t>
            </a:r>
            <a:r>
              <a:rPr lang="en-US" sz="2000" dirty="0">
                <a:solidFill>
                  <a:srgbClr val="A6251A"/>
                </a:solidFill>
                <a:latin typeface="Consolas"/>
              </a:rPr>
              <a:t>' for </a:t>
            </a:r>
            <a:r>
              <a:rPr lang="en-US" sz="2000" dirty="0" err="1">
                <a:solidFill>
                  <a:srgbClr val="A6251A"/>
                </a:solidFill>
                <a:latin typeface="Consolas"/>
              </a:rPr>
              <a:t>Gem:Module</a:t>
            </a:r>
            <a:r>
              <a:rPr lang="en-US" sz="2000" dirty="0">
                <a:solidFill>
                  <a:srgbClr val="A6251A"/>
                </a:solidFill>
                <a:latin typeface="Consolas"/>
              </a:rPr>
              <a:t> (</a:t>
            </a:r>
            <a:r>
              <a:rPr lang="en-US" sz="2000" dirty="0" err="1">
                <a:solidFill>
                  <a:srgbClr val="A6251A"/>
                </a:solidFill>
                <a:latin typeface="Consolas"/>
              </a:rPr>
              <a:t>NoMethodError</a:t>
            </a:r>
            <a:r>
              <a:rPr lang="en-US" sz="2000" dirty="0">
                <a:solidFill>
                  <a:srgbClr val="A6251A"/>
                </a:solidFill>
                <a:latin typeface="Consolas"/>
              </a:rPr>
              <a:t>)</a:t>
            </a:r>
          </a:p>
          <a:p>
            <a:r>
              <a:rPr lang="en-US" sz="2000" dirty="0">
                <a:solidFill>
                  <a:srgbClr val="A6251A"/>
                </a:solidFill>
                <a:latin typeface="Consolas"/>
              </a:rPr>
              <a:t>  from bin/rails:3:in `load'</a:t>
            </a:r>
          </a:p>
          <a:p>
            <a:r>
              <a:rPr lang="en-US" sz="2000" dirty="0">
                <a:solidFill>
                  <a:srgbClr val="A6251A"/>
                </a:solidFill>
                <a:latin typeface="Consolas"/>
              </a:rPr>
              <a:t>  from bin/rails:3:in `&lt;main&gt;'</a:t>
            </a:r>
          </a:p>
        </p:txBody>
      </p:sp>
    </p:spTree>
    <p:extLst>
      <p:ext uri="{BB962C8B-B14F-4D97-AF65-F5344CB8AC3E}">
        <p14:creationId xmlns:p14="http://schemas.microsoft.com/office/powerpoint/2010/main" val="9057386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age-face-ffff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470" y="151848"/>
            <a:ext cx="5765061" cy="483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060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/>
        </p:nvSpPr>
        <p:spPr>
          <a:xfrm>
            <a:off x="0" y="1250835"/>
            <a:ext cx="9143999" cy="2641830"/>
          </a:xfrm>
          <a:prstGeom prst="rect">
            <a:avLst/>
          </a:prstGeom>
          <a:noFill/>
          <a:ln>
            <a:noFill/>
          </a:ln>
        </p:spPr>
        <p:txBody>
          <a:bodyPr lIns="91440" tIns="91440" rIns="91425" bIns="91425" anchor="ctr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Eventually</a:t>
            </a: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, you get it working</a:t>
            </a:r>
          </a:p>
        </p:txBody>
      </p:sp>
    </p:spTree>
    <p:extLst>
      <p:ext uri="{BB962C8B-B14F-4D97-AF65-F5344CB8AC3E}">
        <p14:creationId xmlns:p14="http://schemas.microsoft.com/office/powerpoint/2010/main" val="311594651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/>
        </p:nvSpPr>
        <p:spPr>
          <a:xfrm>
            <a:off x="0" y="1250835"/>
            <a:ext cx="9143999" cy="2641830"/>
          </a:xfrm>
          <a:prstGeom prst="rect">
            <a:avLst/>
          </a:prstGeom>
          <a:noFill/>
          <a:ln>
            <a:noFill/>
          </a:ln>
        </p:spPr>
        <p:txBody>
          <a:bodyPr lIns="91440" tIns="91440" rIns="91425" bIns="91425" anchor="ctr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Now you have to deploy your </a:t>
            </a:r>
          </a:p>
          <a:p>
            <a:pPr marL="457200" algn="ct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Rails app in </a:t>
            </a:r>
            <a:r>
              <a:rPr lang="en-US" sz="40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production</a:t>
            </a:r>
          </a:p>
        </p:txBody>
      </p:sp>
    </p:spTree>
    <p:extLst>
      <p:ext uri="{BB962C8B-B14F-4D97-AF65-F5344CB8AC3E}">
        <p14:creationId xmlns:p14="http://schemas.microsoft.com/office/powerpoint/2010/main" val="393761440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ws-conso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368213" cy="5143500"/>
          </a:xfrm>
          <a:prstGeom prst="rect">
            <a:avLst/>
          </a:prstGeom>
        </p:spPr>
      </p:pic>
      <p:sp>
        <p:nvSpPr>
          <p:cNvPr id="5" name="Shape 37"/>
          <p:cNvSpPr txBox="1"/>
          <p:nvPr/>
        </p:nvSpPr>
        <p:spPr>
          <a:xfrm>
            <a:off x="0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5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bg1">
                  <a:alpha val="80000"/>
                </a:schemeClr>
              </a:gs>
              <a:gs pos="20000">
                <a:schemeClr val="bg1">
                  <a:alpha val="90000"/>
                </a:schemeClr>
              </a:gs>
              <a:gs pos="59000">
                <a:schemeClr val="bg1">
                  <a:alpha val="70000"/>
                </a:schemeClr>
              </a:gs>
              <a:gs pos="82000">
                <a:schemeClr val="bg1">
                  <a:alpha val="30000"/>
                </a:schemeClr>
              </a:gs>
              <a:gs pos="88000">
                <a:schemeClr val="bg1">
                  <a:alpha val="50000"/>
                </a:schemeClr>
              </a:gs>
              <a:gs pos="93000">
                <a:schemeClr val="bg1">
                  <a:alpha val="3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pPr algn="ctr"/>
            <a:r>
              <a:rPr lang="en-US" sz="4000" dirty="0" smtClean="0">
                <a:solidFill>
                  <a:schemeClr val="tx1"/>
                </a:solidFill>
                <a:sym typeface="Droid Serif"/>
              </a:rPr>
              <a:t>You use the AWS Console to deploy an EC2 instance</a:t>
            </a:r>
            <a:endParaRPr lang="en" sz="4000" dirty="0">
              <a:solidFill>
                <a:schemeClr val="tx1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1104261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>
                <a:solidFill>
                  <a:srgbClr val="55A433"/>
                </a:solidFill>
                <a:latin typeface="Consolas"/>
              </a:rPr>
              <a:t>&gt; </a:t>
            </a:r>
            <a:r>
              <a:rPr lang="en-US" sz="2000" dirty="0" err="1">
                <a:solidFill>
                  <a:srgbClr val="55A433"/>
                </a:solidFill>
                <a:latin typeface="Consolas"/>
              </a:rPr>
              <a:t>ssh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 ec2-user@ec2-12-34-56-78.compute-1.amazonaws.com</a:t>
            </a:r>
          </a:p>
          <a:p>
            <a:endParaRPr lang="en-US" sz="2000" dirty="0">
              <a:solidFill>
                <a:srgbClr val="55A433"/>
              </a:solidFill>
              <a:latin typeface="Consolas"/>
            </a:endParaRPr>
          </a:p>
          <a:p>
            <a:r>
              <a:rPr lang="en-US" sz="2000" dirty="0">
                <a:solidFill>
                  <a:srgbClr val="55A433"/>
                </a:solidFill>
                <a:latin typeface="Consolas"/>
              </a:rPr>
              <a:t>       __|  __|_  )</a:t>
            </a:r>
          </a:p>
          <a:p>
            <a:r>
              <a:rPr lang="en-US" sz="2000" dirty="0">
                <a:solidFill>
                  <a:srgbClr val="55A433"/>
                </a:solidFill>
                <a:latin typeface="Consolas"/>
              </a:rPr>
              <a:t>       _|  (     /   Amazon Linux AMI</a:t>
            </a:r>
          </a:p>
          <a:p>
            <a:r>
              <a:rPr lang="en-US" sz="2000" dirty="0">
                <a:solidFill>
                  <a:srgbClr val="55A433"/>
                </a:solidFill>
                <a:latin typeface="Consolas"/>
              </a:rPr>
              <a:t>      ___|\___|___|</a:t>
            </a:r>
          </a:p>
          <a:p>
            <a:endParaRPr lang="en-US" sz="2000" dirty="0">
              <a:solidFill>
                <a:srgbClr val="55A433"/>
              </a:solidFill>
              <a:latin typeface="Consolas"/>
            </a:endParaRPr>
          </a:p>
          <a:p>
            <a:r>
              <a:rPr lang="en-US" sz="2000" dirty="0">
                <a:solidFill>
                  <a:srgbClr val="55A433"/>
                </a:solidFill>
                <a:latin typeface="Consolas"/>
              </a:rPr>
              <a:t>[ec2-user@ip-172-31-61-204 ~]$ gem install rails</a:t>
            </a:r>
          </a:p>
        </p:txBody>
      </p:sp>
    </p:spTree>
    <p:extLst>
      <p:ext uri="{BB962C8B-B14F-4D97-AF65-F5344CB8AC3E}">
        <p14:creationId xmlns:p14="http://schemas.microsoft.com/office/powerpoint/2010/main" val="307320217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>
                <a:solidFill>
                  <a:srgbClr val="55A433"/>
                </a:solidFill>
                <a:latin typeface="Consolas"/>
              </a:rPr>
              <a:t>&gt; </a:t>
            </a:r>
            <a:r>
              <a:rPr lang="en-US" sz="2000" dirty="0" err="1">
                <a:solidFill>
                  <a:srgbClr val="55A433"/>
                </a:solidFill>
                <a:latin typeface="Consolas"/>
              </a:rPr>
              <a:t>ssh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 ec2-user@ec2-12-34-56-78.compute-1.amazonaws.com</a:t>
            </a:r>
          </a:p>
          <a:p>
            <a:endParaRPr lang="en-US" sz="2000" dirty="0">
              <a:solidFill>
                <a:srgbClr val="55A433"/>
              </a:solidFill>
              <a:latin typeface="Consolas"/>
            </a:endParaRPr>
          </a:p>
          <a:p>
            <a:r>
              <a:rPr lang="en-US" sz="2000" dirty="0">
                <a:solidFill>
                  <a:srgbClr val="55A433"/>
                </a:solidFill>
                <a:latin typeface="Consolas"/>
              </a:rPr>
              <a:t>       __|  __|_  )</a:t>
            </a:r>
          </a:p>
          <a:p>
            <a:r>
              <a:rPr lang="en-US" sz="2000" dirty="0">
                <a:solidFill>
                  <a:srgbClr val="55A433"/>
                </a:solidFill>
                <a:latin typeface="Consolas"/>
              </a:rPr>
              <a:t>       _|  (     /   Amazon Linux AMI</a:t>
            </a:r>
          </a:p>
          <a:p>
            <a:r>
              <a:rPr lang="en-US" sz="2000" dirty="0">
                <a:solidFill>
                  <a:srgbClr val="55A433"/>
                </a:solidFill>
                <a:latin typeface="Consolas"/>
              </a:rPr>
              <a:t>      ___|\___|___|</a:t>
            </a:r>
          </a:p>
          <a:p>
            <a:endParaRPr lang="en-US" sz="2000" dirty="0">
              <a:solidFill>
                <a:srgbClr val="55A433"/>
              </a:solidFill>
              <a:latin typeface="Consolas"/>
            </a:endParaRPr>
          </a:p>
          <a:p>
            <a:r>
              <a:rPr lang="en-US" sz="2000" dirty="0">
                <a:solidFill>
                  <a:srgbClr val="55A433"/>
                </a:solidFill>
                <a:latin typeface="Consolas"/>
              </a:rPr>
              <a:t>[ec2-user@ip-172-31-61-204 ~]$ gem install rails</a:t>
            </a:r>
          </a:p>
          <a:p>
            <a:r>
              <a:rPr lang="en-US" sz="2000" dirty="0">
                <a:solidFill>
                  <a:srgbClr val="A6251A"/>
                </a:solidFill>
                <a:latin typeface="Consolas"/>
              </a:rPr>
              <a:t>ERROR:  Error installing rails:</a:t>
            </a:r>
          </a:p>
          <a:p>
            <a:r>
              <a:rPr lang="en-US" sz="2000" dirty="0">
                <a:solidFill>
                  <a:srgbClr val="A6251A"/>
                </a:solidFill>
                <a:latin typeface="Consolas"/>
              </a:rPr>
              <a:t>ERROR: Failed to build gem native extension.</a:t>
            </a:r>
          </a:p>
          <a:p>
            <a:endParaRPr lang="en-US" sz="2000" dirty="0">
              <a:solidFill>
                <a:srgbClr val="A6251A"/>
              </a:solidFill>
              <a:latin typeface="Consolas"/>
            </a:endParaRPr>
          </a:p>
          <a:p>
            <a:r>
              <a:rPr lang="en-US" sz="2000" dirty="0">
                <a:solidFill>
                  <a:srgbClr val="A6251A"/>
                </a:solidFill>
                <a:latin typeface="Consolas"/>
              </a:rPr>
              <a:t>        /</a:t>
            </a:r>
            <a:r>
              <a:rPr lang="en-US" sz="2000" dirty="0" err="1">
                <a:solidFill>
                  <a:srgbClr val="A6251A"/>
                </a:solidFill>
                <a:latin typeface="Consolas"/>
              </a:rPr>
              <a:t>usr</a:t>
            </a:r>
            <a:r>
              <a:rPr lang="en-US" sz="2000" dirty="0">
                <a:solidFill>
                  <a:srgbClr val="A6251A"/>
                </a:solidFill>
                <a:latin typeface="Consolas"/>
              </a:rPr>
              <a:t>/bin/ruby1.9.1 </a:t>
            </a:r>
            <a:r>
              <a:rPr lang="en-US" sz="2000" dirty="0" err="1">
                <a:solidFill>
                  <a:srgbClr val="A6251A"/>
                </a:solidFill>
                <a:latin typeface="Consolas"/>
              </a:rPr>
              <a:t>extconf.rb</a:t>
            </a:r>
            <a:endParaRPr lang="en-US" sz="2000" dirty="0">
              <a:solidFill>
                <a:srgbClr val="A6251A"/>
              </a:solidFill>
              <a:latin typeface="Consolas"/>
            </a:endParaRPr>
          </a:p>
          <a:p>
            <a:endParaRPr lang="en-US" sz="2000" dirty="0">
              <a:solidFill>
                <a:srgbClr val="55A433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7435557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age-face-ffff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470" y="151848"/>
            <a:ext cx="5765061" cy="483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94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/>
        </p:nvSpPr>
        <p:spPr>
          <a:xfrm>
            <a:off x="0" y="1250835"/>
            <a:ext cx="9143999" cy="2641830"/>
          </a:xfrm>
          <a:prstGeom prst="rect">
            <a:avLst/>
          </a:prstGeom>
          <a:noFill/>
          <a:ln>
            <a:noFill/>
          </a:ln>
        </p:spPr>
        <p:txBody>
          <a:bodyPr lIns="91440" tIns="91440" rIns="91425" bIns="91425" anchor="ctr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Eventually </a:t>
            </a: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you get it working </a:t>
            </a:r>
            <a:endParaRPr lang="en-US" sz="4000" b="1" dirty="0" smtClean="0">
              <a:solidFill>
                <a:srgbClr val="ECBC28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9896348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/>
        </p:nvSpPr>
        <p:spPr>
          <a:xfrm>
            <a:off x="0" y="1250835"/>
            <a:ext cx="9143999" cy="2641830"/>
          </a:xfrm>
          <a:prstGeom prst="rect">
            <a:avLst/>
          </a:prstGeom>
          <a:noFill/>
          <a:ln>
            <a:noFill/>
          </a:ln>
        </p:spPr>
        <p:txBody>
          <a:bodyPr lIns="91440" tIns="91440" rIns="91425" bIns="91425" anchor="ctr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You are starting a</a:t>
            </a:r>
          </a:p>
          <a:p>
            <a:pPr marL="457200" algn="ct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new project</a:t>
            </a:r>
            <a:endParaRPr lang="en-US" sz="4000" b="1" dirty="0" smtClean="0">
              <a:solidFill>
                <a:schemeClr val="bg1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48985864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ails-vulnerabilit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267" y="499185"/>
            <a:ext cx="577546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66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/>
        </p:nvSpPr>
        <p:spPr>
          <a:xfrm>
            <a:off x="0" y="1250835"/>
            <a:ext cx="9143999" cy="2641830"/>
          </a:xfrm>
          <a:prstGeom prst="rect">
            <a:avLst/>
          </a:prstGeom>
          <a:noFill/>
          <a:ln>
            <a:noFill/>
          </a:ln>
        </p:spPr>
        <p:txBody>
          <a:bodyPr lIns="91440" tIns="91440" rIns="91425" bIns="91425" anchor="ctr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Now you urgently have to </a:t>
            </a:r>
            <a:r>
              <a:rPr lang="en-US" sz="40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update </a:t>
            </a: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all your Rails installs</a:t>
            </a:r>
            <a:endParaRPr lang="en-US" sz="4000" b="1" dirty="0" smtClean="0">
              <a:solidFill>
                <a:srgbClr val="ECBC28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2027739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>
                <a:solidFill>
                  <a:srgbClr val="55A433"/>
                </a:solidFill>
                <a:latin typeface="Consolas"/>
              </a:rPr>
              <a:t>&gt; bundle update rails</a:t>
            </a:r>
          </a:p>
        </p:txBody>
      </p:sp>
    </p:spTree>
    <p:extLst>
      <p:ext uri="{BB962C8B-B14F-4D97-AF65-F5344CB8AC3E}">
        <p14:creationId xmlns:p14="http://schemas.microsoft.com/office/powerpoint/2010/main" val="408597416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>
                <a:solidFill>
                  <a:srgbClr val="55A433"/>
                </a:solidFill>
                <a:latin typeface="Consolas"/>
              </a:rPr>
              <a:t>&gt; bundle update rails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/>
              </a:rPr>
              <a:t>Building native extensions.  This could take a while...</a:t>
            </a:r>
          </a:p>
          <a:p>
            <a:r>
              <a:rPr lang="en-US" sz="2000" dirty="0">
                <a:solidFill>
                  <a:srgbClr val="A6251A"/>
                </a:solidFill>
                <a:latin typeface="Consolas"/>
              </a:rPr>
              <a:t>ERROR:  Error installing rails:</a:t>
            </a:r>
          </a:p>
          <a:p>
            <a:r>
              <a:rPr lang="en-US" sz="2000" dirty="0">
                <a:solidFill>
                  <a:srgbClr val="A6251A"/>
                </a:solidFill>
                <a:latin typeface="Consolas"/>
              </a:rPr>
              <a:t>ERROR: Failed to build gem native extension.</a:t>
            </a:r>
          </a:p>
          <a:p>
            <a:endParaRPr lang="en-US" sz="2000" dirty="0">
              <a:solidFill>
                <a:srgbClr val="A6251A"/>
              </a:solidFill>
              <a:latin typeface="Consolas"/>
            </a:endParaRPr>
          </a:p>
          <a:p>
            <a:r>
              <a:rPr lang="en-US" sz="2000" dirty="0">
                <a:solidFill>
                  <a:srgbClr val="A6251A"/>
                </a:solidFill>
                <a:latin typeface="Consolas"/>
              </a:rPr>
              <a:t>        /</a:t>
            </a:r>
            <a:r>
              <a:rPr lang="en-US" sz="2000" dirty="0" err="1">
                <a:solidFill>
                  <a:srgbClr val="A6251A"/>
                </a:solidFill>
                <a:latin typeface="Consolas"/>
              </a:rPr>
              <a:t>usr</a:t>
            </a:r>
            <a:r>
              <a:rPr lang="en-US" sz="2000" dirty="0">
                <a:solidFill>
                  <a:srgbClr val="A6251A"/>
                </a:solidFill>
                <a:latin typeface="Consolas"/>
              </a:rPr>
              <a:t>/bin/ruby1.9.1 </a:t>
            </a:r>
            <a:r>
              <a:rPr lang="en-US" sz="2000" dirty="0" err="1">
                <a:solidFill>
                  <a:srgbClr val="A6251A"/>
                </a:solidFill>
                <a:latin typeface="Consolas"/>
              </a:rPr>
              <a:t>extconf.rb</a:t>
            </a:r>
            <a:endParaRPr lang="en-US" sz="2000" dirty="0">
              <a:solidFill>
                <a:srgbClr val="A6251A"/>
              </a:solidFill>
              <a:latin typeface="Consolas"/>
            </a:endParaRPr>
          </a:p>
          <a:p>
            <a:r>
              <a:rPr lang="en-US" sz="2000" dirty="0">
                <a:solidFill>
                  <a:srgbClr val="FFFFFF"/>
                </a:solidFill>
                <a:latin typeface="Consolas"/>
              </a:rPr>
              <a:t>checking if the C compiler accepts ... yes</a:t>
            </a:r>
          </a:p>
          <a:p>
            <a:r>
              <a:rPr lang="en-US" sz="2000" dirty="0">
                <a:solidFill>
                  <a:srgbClr val="FFFFFF"/>
                </a:solidFill>
                <a:latin typeface="Consolas"/>
              </a:rPr>
              <a:t>Building </a:t>
            </a:r>
            <a:r>
              <a:rPr lang="en-US" sz="2000" dirty="0" err="1">
                <a:solidFill>
                  <a:srgbClr val="FFFFFF"/>
                </a:solidFill>
                <a:latin typeface="Consolas"/>
              </a:rPr>
              <a:t>nokogiri</a:t>
            </a:r>
            <a:r>
              <a:rPr lang="en-US" sz="2000" dirty="0">
                <a:solidFill>
                  <a:srgbClr val="FFFFFF"/>
                </a:solidFill>
                <a:latin typeface="Consolas"/>
              </a:rPr>
              <a:t> using packaged libraries.</a:t>
            </a:r>
          </a:p>
          <a:p>
            <a:r>
              <a:rPr lang="en-US" sz="2000" dirty="0">
                <a:solidFill>
                  <a:srgbClr val="FFFFFF"/>
                </a:solidFill>
                <a:latin typeface="Consolas"/>
              </a:rPr>
              <a:t>Using </a:t>
            </a:r>
            <a:r>
              <a:rPr lang="en-US" sz="2000" dirty="0" err="1">
                <a:solidFill>
                  <a:srgbClr val="FFFFFF"/>
                </a:solidFill>
                <a:latin typeface="Consolas"/>
              </a:rPr>
              <a:t>mini_portile</a:t>
            </a:r>
            <a:r>
              <a:rPr lang="en-US" sz="2000" dirty="0">
                <a:solidFill>
                  <a:srgbClr val="FFFFFF"/>
                </a:solidFill>
                <a:latin typeface="Consolas"/>
              </a:rPr>
              <a:t> version 2.0.0.rc2</a:t>
            </a:r>
          </a:p>
          <a:p>
            <a:r>
              <a:rPr lang="en-US" sz="2000" dirty="0">
                <a:solidFill>
                  <a:srgbClr val="FFFFFF"/>
                </a:solidFill>
                <a:latin typeface="Consolas"/>
              </a:rPr>
              <a:t>checking for </a:t>
            </a:r>
            <a:r>
              <a:rPr lang="en-US" sz="2000" dirty="0" err="1">
                <a:solidFill>
                  <a:srgbClr val="FFFFFF"/>
                </a:solidFill>
                <a:latin typeface="Consolas"/>
              </a:rPr>
              <a:t>gzdopen</a:t>
            </a:r>
            <a:r>
              <a:rPr lang="en-US" sz="2000" dirty="0">
                <a:solidFill>
                  <a:srgbClr val="FFFFFF"/>
                </a:solidFill>
                <a:latin typeface="Consolas"/>
              </a:rPr>
              <a:t>() in -</a:t>
            </a:r>
            <a:r>
              <a:rPr lang="en-US" sz="2000" dirty="0" err="1">
                <a:solidFill>
                  <a:srgbClr val="FFFFFF"/>
                </a:solidFill>
                <a:latin typeface="Consolas"/>
              </a:rPr>
              <a:t>lz</a:t>
            </a:r>
            <a:r>
              <a:rPr lang="en-US" sz="2000" dirty="0">
                <a:solidFill>
                  <a:srgbClr val="FFFFFF"/>
                </a:solidFill>
                <a:latin typeface="Consolas"/>
              </a:rPr>
              <a:t>... yes</a:t>
            </a:r>
          </a:p>
          <a:p>
            <a:r>
              <a:rPr lang="en-US" sz="2000" dirty="0">
                <a:solidFill>
                  <a:srgbClr val="FFFFFF"/>
                </a:solidFill>
                <a:latin typeface="Consolas"/>
              </a:rPr>
              <a:t>checking for </a:t>
            </a:r>
            <a:r>
              <a:rPr lang="en-US" sz="2000" dirty="0" err="1">
                <a:solidFill>
                  <a:srgbClr val="FFFFFF"/>
                </a:solidFill>
                <a:latin typeface="Consolas"/>
              </a:rPr>
              <a:t>iconv</a:t>
            </a:r>
            <a:r>
              <a:rPr lang="en-US" sz="2000" dirty="0">
                <a:solidFill>
                  <a:srgbClr val="FFFFFF"/>
                </a:solidFill>
                <a:latin typeface="Consolas"/>
              </a:rPr>
              <a:t>... yes</a:t>
            </a:r>
          </a:p>
          <a:p>
            <a:endParaRPr lang="en-US" sz="2000" dirty="0">
              <a:solidFill>
                <a:srgbClr val="FFFFFF"/>
              </a:solidFill>
              <a:latin typeface="Consolas"/>
            </a:endParaRPr>
          </a:p>
          <a:p>
            <a:r>
              <a:rPr lang="en-US" sz="2000" dirty="0">
                <a:solidFill>
                  <a:srgbClr val="FFFFFF"/>
                </a:solidFill>
                <a:latin typeface="Consolas"/>
              </a:rPr>
              <a:t>Extracting libxml2-2.9.2.tar.gz into </a:t>
            </a:r>
            <a:r>
              <a:rPr lang="en-US" sz="2000" dirty="0" err="1">
                <a:solidFill>
                  <a:srgbClr val="FFFFFF"/>
                </a:solidFill>
                <a:latin typeface="Consolas"/>
              </a:rPr>
              <a:t>tmp</a:t>
            </a:r>
            <a:r>
              <a:rPr lang="en-US" sz="2000" dirty="0">
                <a:solidFill>
                  <a:srgbClr val="FFFFFF"/>
                </a:solidFill>
                <a:latin typeface="Consolas"/>
              </a:rPr>
              <a:t>/x86_64-pc-linux-gnu/ports/libxml2/2.9.2... OK</a:t>
            </a:r>
          </a:p>
          <a:p>
            <a:r>
              <a:rPr lang="en-US" sz="2000" dirty="0">
                <a:solidFill>
                  <a:srgbClr val="A6251A"/>
                </a:solidFill>
                <a:latin typeface="Consolas"/>
              </a:rPr>
              <a:t>*** </a:t>
            </a:r>
            <a:r>
              <a:rPr lang="en-US" sz="2000" dirty="0" err="1">
                <a:solidFill>
                  <a:srgbClr val="A6251A"/>
                </a:solidFill>
                <a:latin typeface="Consolas"/>
              </a:rPr>
              <a:t>extconf.rb</a:t>
            </a:r>
            <a:r>
              <a:rPr lang="en-US" sz="2000" dirty="0">
                <a:solidFill>
                  <a:srgbClr val="A6251A"/>
                </a:solidFill>
                <a:latin typeface="Consolas"/>
              </a:rPr>
              <a:t> failed ***</a:t>
            </a:r>
            <a:endParaRPr lang="en-US" sz="2000" dirty="0">
              <a:solidFill>
                <a:srgbClr val="55A433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99202730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age-face-flip-desk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591" y="0"/>
            <a:ext cx="56960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04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/>
        </p:nvSpPr>
        <p:spPr>
          <a:xfrm>
            <a:off x="0" y="1250835"/>
            <a:ext cx="9143999" cy="2641830"/>
          </a:xfrm>
          <a:prstGeom prst="rect">
            <a:avLst/>
          </a:prstGeom>
          <a:noFill/>
          <a:ln>
            <a:noFill/>
          </a:ln>
        </p:spPr>
        <p:txBody>
          <a:bodyPr lIns="91440" tIns="91440" rIns="91425" bIns="91425" anchor="ctr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The problem isn’t Rails</a:t>
            </a:r>
            <a:endParaRPr lang="en-US" sz="4000" b="1" dirty="0" smtClean="0">
              <a:solidFill>
                <a:srgbClr val="ECBC28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2762051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3608033"/>
          </a:xfrm>
          <a:prstGeom prst="rect">
            <a:avLst/>
          </a:prstGeom>
          <a:solidFill>
            <a:schemeClr val="tx1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>
                <a:solidFill>
                  <a:srgbClr val="55A433"/>
                </a:solidFill>
                <a:latin typeface="Consolas"/>
              </a:rPr>
              <a:t>&gt; 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ssh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ec2-user@ec2-12-34-56-78.compute-1.amazonaws.com</a:t>
            </a:r>
          </a:p>
          <a:p>
            <a:endParaRPr lang="en-US" sz="2000" dirty="0">
              <a:solidFill>
                <a:srgbClr val="55A433"/>
              </a:solidFill>
              <a:latin typeface="Consolas"/>
            </a:endParaRPr>
          </a:p>
          <a:p>
            <a:r>
              <a:rPr lang="en-US" sz="2000" dirty="0">
                <a:solidFill>
                  <a:srgbClr val="55A433"/>
                </a:solidFill>
                <a:latin typeface="Consolas"/>
              </a:rPr>
              <a:t>       __|  __|_  )</a:t>
            </a:r>
          </a:p>
          <a:p>
            <a:r>
              <a:rPr lang="en-US" sz="2000" dirty="0">
                <a:solidFill>
                  <a:srgbClr val="55A433"/>
                </a:solidFill>
                <a:latin typeface="Consolas"/>
              </a:rPr>
              <a:t>       _|  (     /   Amazon Linux AMI</a:t>
            </a:r>
          </a:p>
          <a:p>
            <a:r>
              <a:rPr lang="en-US" sz="2000" dirty="0">
                <a:solidFill>
                  <a:srgbClr val="55A433"/>
                </a:solidFill>
                <a:latin typeface="Consolas"/>
              </a:rPr>
              <a:t>      ___|\___|___|</a:t>
            </a:r>
          </a:p>
          <a:p>
            <a:endParaRPr lang="en-US" sz="2000" dirty="0">
              <a:solidFill>
                <a:srgbClr val="55A433"/>
              </a:solidFill>
              <a:latin typeface="Consolas"/>
            </a:endParaRPr>
          </a:p>
          <a:p>
            <a:r>
              <a:rPr lang="en-US" sz="2000" dirty="0">
                <a:solidFill>
                  <a:srgbClr val="55A433"/>
                </a:solidFill>
                <a:latin typeface="Consolas"/>
              </a:rPr>
              <a:t>[ec2-user@ip-172-31-61-204 ~]$ gem install rails</a:t>
            </a: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pPr marL="457200" algn="ctr"/>
            <a:r>
              <a:rPr lang="en-US" sz="4000" dirty="0" smtClean="0">
                <a:solidFill>
                  <a:schemeClr val="bg1"/>
                </a:solidFill>
                <a:latin typeface="Montserrat-Regular"/>
                <a:cs typeface="Montserrat-Regular"/>
                <a:sym typeface="Montserrat"/>
              </a:rPr>
              <a:t>The problem is that you’re configuring servers manually</a:t>
            </a:r>
            <a:endParaRPr lang="en-US" sz="4000" dirty="0">
              <a:solidFill>
                <a:srgbClr val="ECBC28"/>
              </a:solidFill>
              <a:latin typeface="Montserrat-Regular"/>
              <a:cs typeface="Montserrat-Regular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66950732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ws-conso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368213" cy="5143500"/>
          </a:xfrm>
          <a:prstGeom prst="rect">
            <a:avLst/>
          </a:prstGeom>
        </p:spPr>
      </p:pic>
      <p:sp>
        <p:nvSpPr>
          <p:cNvPr id="5" name="Shape 37"/>
          <p:cNvSpPr txBox="1"/>
          <p:nvPr/>
        </p:nvSpPr>
        <p:spPr>
          <a:xfrm>
            <a:off x="0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5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bg1">
                  <a:alpha val="80000"/>
                </a:schemeClr>
              </a:gs>
              <a:gs pos="20000">
                <a:schemeClr val="bg1">
                  <a:alpha val="90000"/>
                </a:schemeClr>
              </a:gs>
              <a:gs pos="59000">
                <a:schemeClr val="bg1">
                  <a:alpha val="70000"/>
                </a:schemeClr>
              </a:gs>
              <a:gs pos="82000">
                <a:schemeClr val="bg1">
                  <a:alpha val="30000"/>
                </a:schemeClr>
              </a:gs>
              <a:gs pos="88000">
                <a:schemeClr val="bg1">
                  <a:alpha val="50000"/>
                </a:schemeClr>
              </a:gs>
              <a:gs pos="93000">
                <a:schemeClr val="bg1">
                  <a:alpha val="3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pPr algn="ctr"/>
            <a:r>
              <a:rPr lang="en-US" sz="4000" dirty="0" smtClean="0">
                <a:solidFill>
                  <a:schemeClr val="tx1"/>
                </a:solidFill>
                <a:sym typeface="Droid Serif"/>
              </a:rPr>
              <a:t>And that you’re deploying infrastructure manually</a:t>
            </a:r>
            <a:endParaRPr lang="en" sz="4000" dirty="0">
              <a:solidFill>
                <a:schemeClr val="tx1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223397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/>
        </p:nvSpPr>
        <p:spPr>
          <a:xfrm>
            <a:off x="0" y="1250835"/>
            <a:ext cx="9143999" cy="2641830"/>
          </a:xfrm>
          <a:prstGeom prst="rect">
            <a:avLst/>
          </a:prstGeom>
          <a:noFill/>
          <a:ln>
            <a:noFill/>
          </a:ln>
        </p:spPr>
        <p:txBody>
          <a:bodyPr lIns="91440" tIns="91440" rIns="91425" bIns="91425" anchor="ctr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A better alternative: </a:t>
            </a:r>
            <a:r>
              <a:rPr lang="en-US" sz="40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infrastructure-as-code</a:t>
            </a:r>
          </a:p>
        </p:txBody>
      </p:sp>
    </p:spTree>
    <p:extLst>
      <p:ext uri="{BB962C8B-B14F-4D97-AF65-F5344CB8AC3E}">
        <p14:creationId xmlns:p14="http://schemas.microsoft.com/office/powerpoint/2010/main" val="329105453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1"/>
          <p:cNvSpPr txBox="1"/>
          <p:nvPr/>
        </p:nvSpPr>
        <p:spPr>
          <a:xfrm>
            <a:off x="96544" y="1250835"/>
            <a:ext cx="8853217" cy="2641830"/>
          </a:xfrm>
          <a:prstGeom prst="rect">
            <a:avLst/>
          </a:prstGeom>
          <a:noFill/>
          <a:ln>
            <a:noFill/>
          </a:ln>
        </p:spPr>
        <p:txBody>
          <a:bodyPr lIns="91440" tIns="91440" rIns="91425" bIns="91425" anchor="ctr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In this talk, we’ll go through a </a:t>
            </a:r>
            <a:r>
              <a:rPr lang="en-US" sz="40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real-world example:</a:t>
            </a:r>
          </a:p>
        </p:txBody>
      </p:sp>
    </p:spTree>
    <p:extLst>
      <p:ext uri="{BB962C8B-B14F-4D97-AF65-F5344CB8AC3E}">
        <p14:creationId xmlns:p14="http://schemas.microsoft.com/office/powerpoint/2010/main" val="32987093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1"/>
          <p:cNvSpPr txBox="1"/>
          <p:nvPr/>
        </p:nvSpPr>
        <p:spPr>
          <a:xfrm>
            <a:off x="0" y="4252550"/>
            <a:ext cx="9144000" cy="890948"/>
          </a:xfrm>
          <a:prstGeom prst="rect">
            <a:avLst/>
          </a:prstGeom>
          <a:noFill/>
          <a:ln>
            <a:noFill/>
          </a:ln>
        </p:spPr>
        <p:txBody>
          <a:bodyPr lIns="0" tIns="91440" rIns="91425" bIns="91425" anchor="t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I know, I’ll use Ruby on Rails!</a:t>
            </a:r>
          </a:p>
        </p:txBody>
      </p:sp>
      <p:pic>
        <p:nvPicPr>
          <p:cNvPr id="5" name="Picture 4" descr="rage-face-naiv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878" y="398084"/>
            <a:ext cx="3566245" cy="363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228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icroservices-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721" y="134690"/>
            <a:ext cx="6130558" cy="3899007"/>
          </a:xfrm>
          <a:prstGeom prst="rect">
            <a:avLst/>
          </a:prstGeom>
        </p:spPr>
      </p:pic>
      <p:sp>
        <p:nvSpPr>
          <p:cNvPr id="9" name="Shape 31"/>
          <p:cNvSpPr txBox="1"/>
          <p:nvPr/>
        </p:nvSpPr>
        <p:spPr>
          <a:xfrm>
            <a:off x="0" y="3482716"/>
            <a:ext cx="9144000" cy="1660783"/>
          </a:xfrm>
          <a:prstGeom prst="rect">
            <a:avLst/>
          </a:prstGeom>
          <a:gradFill flip="none" rotWithShape="1">
            <a:gsLst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lIns="0" tIns="91440" rIns="91425" bIns="91425" anchor="t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44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We’ll configure &amp; deploy two </a:t>
            </a:r>
            <a:r>
              <a:rPr lang="en-US" sz="4400" b="1" dirty="0" err="1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microservices</a:t>
            </a:r>
            <a:r>
              <a:rPr lang="en-US" sz="44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 on AWS</a:t>
            </a:r>
          </a:p>
        </p:txBody>
      </p:sp>
    </p:spTree>
    <p:extLst>
      <p:ext uri="{BB962C8B-B14F-4D97-AF65-F5344CB8AC3E}">
        <p14:creationId xmlns:p14="http://schemas.microsoft.com/office/powerpoint/2010/main" val="285875585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1"/>
          <p:cNvSpPr txBox="1"/>
          <p:nvPr/>
        </p:nvSpPr>
        <p:spPr>
          <a:xfrm>
            <a:off x="-490695" y="3646269"/>
            <a:ext cx="9634695" cy="1497230"/>
          </a:xfrm>
          <a:prstGeom prst="rect">
            <a:avLst/>
          </a:prstGeom>
          <a:gradFill flip="none" rotWithShape="1">
            <a:gsLst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lIns="0" tIns="91440" rIns="91425" bIns="91425" anchor="t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With two infrastructure-as-code tools: </a:t>
            </a:r>
            <a:r>
              <a:rPr lang="en-US" sz="4000" b="1" dirty="0" err="1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Docker</a:t>
            </a:r>
            <a:r>
              <a:rPr lang="en-US" sz="40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 and </a:t>
            </a:r>
            <a:r>
              <a:rPr lang="en-US" sz="4000" b="1" dirty="0" err="1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Terraform</a:t>
            </a:r>
            <a:endParaRPr lang="en-US" sz="4000" b="1" dirty="0" smtClean="0">
              <a:solidFill>
                <a:schemeClr val="tx1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</p:txBody>
      </p:sp>
      <p:pic>
        <p:nvPicPr>
          <p:cNvPr id="3" name="Picture 2" descr="docker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536" y="788902"/>
            <a:ext cx="2616779" cy="220320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810732" y="654212"/>
            <a:ext cx="3416596" cy="2489689"/>
            <a:chOff x="2578629" y="1460903"/>
            <a:chExt cx="2417555" cy="1761683"/>
          </a:xfrm>
        </p:grpSpPr>
        <p:pic>
          <p:nvPicPr>
            <p:cNvPr id="6" name="Picture 5" descr="terraform-logo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3021" y="1460903"/>
              <a:ext cx="1324647" cy="1324647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578629" y="2732652"/>
              <a:ext cx="2417555" cy="48993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25" tIns="91425" rIns="91425" bIns="91425" rtlCol="0" anchor="ctr" anchorCtr="0">
              <a:noAutofit/>
            </a:bodyPr>
            <a:lstStyle/>
            <a:p>
              <a:pPr marL="365760" algn="ctr" rtl="0">
                <a:buNone/>
              </a:pPr>
              <a:r>
                <a:rPr lang="en-US" sz="3600" dirty="0" smtClean="0">
                  <a:solidFill>
                    <a:schemeClr val="bg2"/>
                  </a:solidFill>
                  <a:latin typeface="Avenir Book"/>
                  <a:ea typeface="Montserrat"/>
                  <a:cs typeface="Avenir Book"/>
                  <a:sym typeface="Montserrat"/>
                </a:rPr>
                <a:t>TERRAFORM</a:t>
              </a:r>
              <a:endParaRPr lang="en-US" sz="3600" dirty="0">
                <a:solidFill>
                  <a:schemeClr val="bg2"/>
                </a:solidFill>
                <a:latin typeface="Avenir Book"/>
                <a:ea typeface="Montserrat"/>
                <a:cs typeface="Avenir Book"/>
                <a:sym typeface="Montserra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03648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>
            <a:hlinkClick r:id="rId4"/>
          </p:cNvPr>
          <p:cNvSpPr txBox="1"/>
          <p:nvPr/>
        </p:nvSpPr>
        <p:spPr>
          <a:xfrm>
            <a:off x="-256152" y="0"/>
            <a:ext cx="4215792" cy="51435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0000"/>
                </a:schemeClr>
              </a:gs>
              <a:gs pos="100000">
                <a:schemeClr val="bg1">
                  <a:alpha val="0"/>
                </a:schemeClr>
              </a:gs>
              <a:gs pos="75000">
                <a:schemeClr val="tx1">
                  <a:alpha val="30000"/>
                </a:schemeClr>
              </a:gs>
              <a:gs pos="57000">
                <a:schemeClr val="tx1">
                  <a:alpha val="40000"/>
                </a:schemeClr>
              </a:gs>
              <a:gs pos="38000">
                <a:schemeClr val="tx1">
                  <a:alpha val="50000"/>
                </a:schemeClr>
              </a:gs>
              <a:gs pos="20000">
                <a:schemeClr val="tx1">
                  <a:alpha val="6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 algn="r">
              <a:defRPr sz="6000" b="1">
                <a:solidFill>
                  <a:srgbClr val="FFFFFF"/>
                </a:solidFill>
                <a:effectLst/>
                <a:latin typeface="Montserrat"/>
                <a:ea typeface="Montserrat"/>
                <a:cs typeface="Montserrat"/>
              </a:defRPr>
            </a:lvl1pPr>
          </a:lstStyle>
          <a:p>
            <a:pPr algn="l"/>
            <a:endParaRPr lang="en-US" sz="3200" dirty="0" smtClean="0">
              <a:latin typeface="Montserrat-Regular"/>
              <a:cs typeface="Montserrat-Regular"/>
              <a:sym typeface="Montserrat"/>
            </a:endParaRPr>
          </a:p>
          <a:p>
            <a:pPr algn="l"/>
            <a:r>
              <a:rPr lang="en-US" dirty="0" smtClean="0">
                <a:latin typeface="Montserrat-Regular"/>
                <a:cs typeface="Montserrat-Regular"/>
                <a:sym typeface="Montserrat"/>
              </a:rPr>
              <a:t>I’m</a:t>
            </a:r>
          </a:p>
          <a:p>
            <a:pPr algn="l"/>
            <a:r>
              <a:rPr lang="en" dirty="0" smtClean="0">
                <a:latin typeface="Montserrat-Regular"/>
                <a:cs typeface="Montserrat-Regular"/>
                <a:sym typeface="Montserrat"/>
              </a:rPr>
              <a:t>Yevgeniy</a:t>
            </a:r>
            <a:endParaRPr lang="en" dirty="0">
              <a:latin typeface="Montserrat-Regular"/>
              <a:cs typeface="Montserrat-Regular"/>
              <a:sym typeface="Montserrat"/>
            </a:endParaRPr>
          </a:p>
          <a:p>
            <a:pPr algn="l"/>
            <a:r>
              <a:rPr lang="en" dirty="0">
                <a:solidFill>
                  <a:srgbClr val="FED136"/>
                </a:solidFill>
                <a:latin typeface="Montserrat-Regular"/>
                <a:cs typeface="Montserrat-Regular"/>
                <a:sym typeface="Montserrat"/>
              </a:rPr>
              <a:t>Brikman</a:t>
            </a:r>
            <a:endParaRPr lang="en" dirty="0">
              <a:solidFill>
                <a:srgbClr val="FED136"/>
              </a:solidFill>
              <a:latin typeface="Montserrat-Regular"/>
              <a:cs typeface="Montserrat-Regular"/>
              <a:sym typeface="Montserrat"/>
              <a:hlinkClick r:id="rId4"/>
            </a:endParaRPr>
          </a:p>
        </p:txBody>
      </p:sp>
      <p:sp>
        <p:nvSpPr>
          <p:cNvPr id="108" name="Shape 108">
            <a:hlinkClick r:id="rId4"/>
          </p:cNvPr>
          <p:cNvSpPr txBox="1"/>
          <p:nvPr/>
        </p:nvSpPr>
        <p:spPr>
          <a:xfrm>
            <a:off x="-256152" y="4382700"/>
            <a:ext cx="4373400" cy="7608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40000"/>
                </a:schemeClr>
              </a:gs>
              <a:gs pos="100000">
                <a:schemeClr val="bg1">
                  <a:alpha val="0"/>
                </a:schemeClr>
              </a:gs>
              <a:gs pos="75000">
                <a:schemeClr val="tx1">
                  <a:alpha val="10000"/>
                </a:schemeClr>
              </a:gs>
              <a:gs pos="57000">
                <a:schemeClr val="tx1">
                  <a:alpha val="20000"/>
                </a:schemeClr>
              </a:gs>
              <a:gs pos="38000">
                <a:schemeClr val="tx1">
                  <a:alpha val="30000"/>
                </a:schemeClr>
              </a:gs>
              <a:gs pos="20000">
                <a:schemeClr val="tx1">
                  <a:alpha val="35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" sz="3200" dirty="0">
                <a:solidFill>
                  <a:schemeClr val="bg2">
                    <a:lumMod val="20000"/>
                    <a:lumOff val="80000"/>
                  </a:schemeClr>
                </a:solidFill>
                <a:sym typeface="Montserrat"/>
              </a:rPr>
              <a:t>ybrikman.com</a:t>
            </a:r>
            <a:endParaRPr lang="en" sz="3200" dirty="0">
              <a:solidFill>
                <a:schemeClr val="bg2">
                  <a:lumMod val="20000"/>
                  <a:lumOff val="80000"/>
                </a:schemeClr>
              </a:solidFill>
              <a:sym typeface="Montserrat"/>
              <a:hlinkClick r:id="rId4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92276" y="3009268"/>
            <a:ext cx="3194300" cy="8887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922065" y="2123561"/>
            <a:ext cx="3063120" cy="8110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Shape 114"/>
          <p:cNvSpPr txBox="1"/>
          <p:nvPr/>
        </p:nvSpPr>
        <p:spPr>
          <a:xfrm>
            <a:off x="4491337" y="0"/>
            <a:ext cx="4500263" cy="405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6000" b="1" dirty="0" smtClean="0">
                <a:latin typeface="Montserrat"/>
                <a:ea typeface="Montserrat"/>
                <a:cs typeface="Montserrat"/>
                <a:sym typeface="Montserrat"/>
              </a:rPr>
              <a:t>Founder 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-US" sz="6000" b="1" dirty="0" smtClean="0">
                <a:latin typeface="Montserrat"/>
                <a:ea typeface="Montserrat"/>
                <a:cs typeface="Montserrat"/>
                <a:sym typeface="Montserrat"/>
              </a:rPr>
              <a:t>of</a:t>
            </a:r>
            <a:endParaRPr lang="en" sz="60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lvl="0" algn="r" rtl="0">
              <a:spcBef>
                <a:spcPts val="0"/>
              </a:spcBef>
              <a:buNone/>
            </a:pPr>
            <a:r>
              <a:rPr lang="en-US" sz="6000" b="1" dirty="0" smtClean="0">
                <a:solidFill>
                  <a:srgbClr val="FED136"/>
                </a:solidFill>
                <a:latin typeface="Montserrat"/>
                <a:ea typeface="Montserrat"/>
                <a:cs typeface="Montserrat"/>
                <a:sym typeface="Montserrat"/>
              </a:rPr>
              <a:t>Atomic 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-US" sz="6000" b="1" dirty="0" smtClean="0">
                <a:solidFill>
                  <a:srgbClr val="FED136"/>
                </a:solidFill>
                <a:latin typeface="Montserrat"/>
                <a:ea typeface="Montserrat"/>
                <a:cs typeface="Montserrat"/>
                <a:sym typeface="Montserrat"/>
              </a:rPr>
              <a:t>Squirrel</a:t>
            </a:r>
            <a:endParaRPr lang="en" sz="6000" b="1" u="sng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Shape 113">
            <a:hlinkClick r:id="rId3"/>
          </p:cNvPr>
          <p:cNvSpPr txBox="1"/>
          <p:nvPr/>
        </p:nvSpPr>
        <p:spPr>
          <a:xfrm>
            <a:off x="4618200" y="4306500"/>
            <a:ext cx="4373400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3000" b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atomic-squirrel</a:t>
            </a:r>
            <a:r>
              <a:rPr lang="en" sz="3000" b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.net</a:t>
            </a:r>
            <a:endParaRPr lang="en" sz="30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  <a:hlinkClick r:id="rId4"/>
            </a:endParaRPr>
          </a:p>
        </p:txBody>
      </p:sp>
      <p:pic>
        <p:nvPicPr>
          <p:cNvPr id="2" name="Picture 1" descr="atomic-squirrel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21" y="277386"/>
            <a:ext cx="4319102" cy="377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423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/>
        </p:nvSpPr>
        <p:spPr>
          <a:xfrm>
            <a:off x="1980790" y="1440296"/>
            <a:ext cx="5182420" cy="19662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6000" b="1" dirty="0" smtClean="0">
                <a:latin typeface="Montserrat"/>
                <a:ea typeface="Montserrat"/>
                <a:cs typeface="Montserrat"/>
                <a:sym typeface="Montserrat"/>
              </a:rPr>
              <a:t>PAST LIVES</a:t>
            </a:r>
            <a:endParaRPr lang="en" sz="60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Picture 6" descr="linkedin 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52" y="733756"/>
            <a:ext cx="2986833" cy="810924"/>
          </a:xfrm>
          <a:prstGeom prst="rect">
            <a:avLst/>
          </a:prstGeom>
        </p:spPr>
      </p:pic>
      <p:pic>
        <p:nvPicPr>
          <p:cNvPr id="8" name="Picture 7" descr="TripAdvisor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873" y="733756"/>
            <a:ext cx="3741624" cy="865599"/>
          </a:xfrm>
          <a:prstGeom prst="rect">
            <a:avLst/>
          </a:prstGeom>
        </p:spPr>
      </p:pic>
      <p:pic>
        <p:nvPicPr>
          <p:cNvPr id="9" name="Picture 8" descr="thomson-reuters-co-log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79" y="2838975"/>
            <a:ext cx="3721682" cy="1306212"/>
          </a:xfrm>
          <a:prstGeom prst="rect">
            <a:avLst/>
          </a:prstGeom>
        </p:spPr>
      </p:pic>
      <p:pic>
        <p:nvPicPr>
          <p:cNvPr id="10" name="Picture 9" descr="Cisco_logo.sv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461" y="4069373"/>
            <a:ext cx="1269079" cy="713858"/>
          </a:xfrm>
          <a:prstGeom prst="rect">
            <a:avLst/>
          </a:prstGeom>
        </p:spPr>
      </p:pic>
      <p:pic>
        <p:nvPicPr>
          <p:cNvPr id="11" name="Picture 10" descr="1280px-Cornell_University_logo.sv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846" y="3160301"/>
            <a:ext cx="3031651" cy="75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9836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880764" y="2596350"/>
            <a:ext cx="3105812" cy="8887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591432" y="1686776"/>
            <a:ext cx="2358708" cy="8110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Shape 114"/>
          <p:cNvSpPr txBox="1"/>
          <p:nvPr/>
        </p:nvSpPr>
        <p:spPr>
          <a:xfrm>
            <a:off x="3866239" y="0"/>
            <a:ext cx="5125361" cy="405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6000" b="1" dirty="0" smtClean="0">
                <a:latin typeface="Montserrat"/>
                <a:ea typeface="Montserrat"/>
                <a:cs typeface="Montserrat"/>
                <a:sym typeface="Montserrat"/>
              </a:rPr>
              <a:t>Author of</a:t>
            </a:r>
            <a:endParaRPr lang="en" sz="6000" b="1" dirty="0" smtClean="0">
              <a:latin typeface="Montserrat"/>
              <a:ea typeface="Montserrat"/>
              <a:cs typeface="Montserrat"/>
              <a:sym typeface="Montserrat"/>
            </a:endParaRPr>
          </a:p>
          <a:p>
            <a:pPr lvl="0" algn="r" rtl="0">
              <a:spcBef>
                <a:spcPts val="0"/>
              </a:spcBef>
              <a:buNone/>
            </a:pPr>
            <a:r>
              <a:rPr lang="en-US" sz="6000" b="1" dirty="0" smtClean="0">
                <a:solidFill>
                  <a:srgbClr val="FED136"/>
                </a:solidFill>
                <a:latin typeface="Montserrat"/>
                <a:ea typeface="Montserrat"/>
                <a:cs typeface="Montserrat"/>
                <a:sym typeface="Montserrat"/>
              </a:rPr>
              <a:t>Hello, Startup</a:t>
            </a:r>
            <a:endParaRPr lang="en" sz="6000" b="1" u="sng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Shape 113">
            <a:hlinkClick r:id="rId4"/>
          </p:cNvPr>
          <p:cNvSpPr txBox="1"/>
          <p:nvPr/>
        </p:nvSpPr>
        <p:spPr>
          <a:xfrm>
            <a:off x="4618200" y="4306500"/>
            <a:ext cx="4373400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3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hello-startup.net</a:t>
            </a:r>
            <a:endParaRPr lang="en" sz="30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  <a:hlinkClick r:id="rId5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1"/>
          <p:cNvSpPr txBox="1"/>
          <p:nvPr/>
        </p:nvSpPr>
        <p:spPr>
          <a:xfrm>
            <a:off x="96544" y="1250835"/>
            <a:ext cx="8853217" cy="2641830"/>
          </a:xfrm>
          <a:prstGeom prst="rect">
            <a:avLst/>
          </a:prstGeom>
          <a:noFill/>
          <a:ln>
            <a:noFill/>
          </a:ln>
        </p:spPr>
        <p:txBody>
          <a:bodyPr lIns="91440" tIns="91440" rIns="91425" bIns="91425" anchor="ctr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Slides and code from this talk:</a:t>
            </a:r>
          </a:p>
          <a:p>
            <a:pPr marL="457200" algn="ct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  <a:hlinkClick r:id="rId3"/>
              </a:rPr>
              <a:t>ybrikman.com/speaking</a:t>
            </a:r>
            <a:endParaRPr lang="en-US" sz="4000" b="1" dirty="0" smtClean="0">
              <a:solidFill>
                <a:srgbClr val="ECBC28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4811352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inding-roa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73" y="-10671"/>
            <a:ext cx="9204490" cy="515417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hape 37"/>
          <p:cNvSpPr txBox="1"/>
          <p:nvPr/>
        </p:nvSpPr>
        <p:spPr>
          <a:xfrm>
            <a:off x="-10673" y="1012227"/>
            <a:ext cx="9204491" cy="4159385"/>
          </a:xfrm>
          <a:prstGeom prst="rect">
            <a:avLst/>
          </a:prstGeom>
          <a:noFill/>
          <a:ln>
            <a:noFill/>
          </a:ln>
        </p:spPr>
        <p:txBody>
          <a:bodyPr lIns="91425" tIns="91440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endParaRPr lang="en-US" sz="3600" dirty="0" smtClean="0">
              <a:sym typeface="Droid Serif"/>
            </a:endParaRPr>
          </a:p>
          <a:p>
            <a:pPr marL="1280160" indent="-914400">
              <a:buFont typeface="+mj-lt"/>
              <a:buAutoNum type="arabicPeriod"/>
            </a:pPr>
            <a:r>
              <a:rPr lang="en-US" sz="3600" dirty="0" err="1" smtClean="0">
                <a:sym typeface="Droid Serif"/>
              </a:rPr>
              <a:t>Microservices</a:t>
            </a:r>
            <a:endParaRPr lang="en-US" sz="3600" dirty="0" smtClean="0">
              <a:sym typeface="Droid Serif"/>
            </a:endParaRPr>
          </a:p>
          <a:p>
            <a:pPr marL="1280160" indent="-914400">
              <a:buFont typeface="+mj-lt"/>
              <a:buAutoNum type="arabicPeriod"/>
            </a:pPr>
            <a:r>
              <a:rPr lang="en-US" sz="3600" dirty="0" err="1" smtClean="0">
                <a:sym typeface="Droid Serif"/>
              </a:rPr>
              <a:t>Docker</a:t>
            </a:r>
            <a:endParaRPr lang="en-US" sz="3600" dirty="0" smtClean="0">
              <a:sym typeface="Droid Serif"/>
            </a:endParaRPr>
          </a:p>
          <a:p>
            <a:pPr marL="1280160" indent="-914400">
              <a:buFont typeface="+mj-lt"/>
              <a:buAutoNum type="arabicPeriod"/>
            </a:pPr>
            <a:r>
              <a:rPr lang="en-US" sz="3600" dirty="0" err="1" smtClean="0">
                <a:sym typeface="Droid Serif"/>
              </a:rPr>
              <a:t>Terraform</a:t>
            </a:r>
            <a:endParaRPr lang="en-US" sz="3600" dirty="0" smtClean="0">
              <a:sym typeface="Droid Serif"/>
            </a:endParaRPr>
          </a:p>
          <a:p>
            <a:pPr marL="1280160" indent="-914400">
              <a:buFont typeface="+mj-lt"/>
              <a:buAutoNum type="arabicPeriod"/>
            </a:pPr>
            <a:r>
              <a:rPr lang="en-US" sz="3600" dirty="0" smtClean="0">
                <a:sym typeface="Droid Serif"/>
              </a:rPr>
              <a:t>ECS</a:t>
            </a:r>
          </a:p>
          <a:p>
            <a:pPr marL="1280160" indent="-914400">
              <a:buFont typeface="+mj-lt"/>
              <a:buAutoNum type="arabicPeriod"/>
            </a:pPr>
            <a:r>
              <a:rPr lang="en-US" sz="3600" dirty="0" smtClean="0">
                <a:sym typeface="Droid Serif"/>
              </a:rPr>
              <a:t>Recap</a:t>
            </a:r>
          </a:p>
          <a:p>
            <a:endParaRPr lang="en-US" sz="3600" dirty="0" smtClean="0">
              <a:sym typeface="Droid Serif"/>
            </a:endParaRPr>
          </a:p>
          <a:p>
            <a:pPr marL="1280160" indent="-914400">
              <a:buFont typeface="+mj-lt"/>
              <a:buAutoNum type="arabicPeriod"/>
            </a:pPr>
            <a:endParaRPr lang="en-US" sz="3600" dirty="0" smtClean="0">
              <a:sym typeface="Droid Serif"/>
            </a:endParaRPr>
          </a:p>
        </p:txBody>
      </p:sp>
      <p:sp>
        <p:nvSpPr>
          <p:cNvPr id="4" name="Shape 114"/>
          <p:cNvSpPr txBox="1"/>
          <p:nvPr/>
        </p:nvSpPr>
        <p:spPr>
          <a:xfrm>
            <a:off x="309517" y="-10671"/>
            <a:ext cx="6777286" cy="12485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6000" b="1" dirty="0" smtClean="0">
                <a:solidFill>
                  <a:srgbClr val="FED136"/>
                </a:solidFill>
                <a:latin typeface="Montserrat"/>
                <a:ea typeface="Montserrat"/>
                <a:cs typeface="Montserrat"/>
                <a:sym typeface="Montserrat"/>
              </a:rPr>
              <a:t>Outline</a:t>
            </a:r>
            <a:endParaRPr lang="en" sz="6000" b="1" u="sng" dirty="0">
              <a:solidFill>
                <a:srgbClr val="FED13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83033022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inding-roa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73" y="-10671"/>
            <a:ext cx="9204490" cy="515417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hape 37"/>
          <p:cNvSpPr txBox="1"/>
          <p:nvPr/>
        </p:nvSpPr>
        <p:spPr>
          <a:xfrm>
            <a:off x="-10673" y="1012227"/>
            <a:ext cx="9204491" cy="4159385"/>
          </a:xfrm>
          <a:prstGeom prst="rect">
            <a:avLst/>
          </a:prstGeom>
          <a:noFill/>
          <a:ln>
            <a:noFill/>
          </a:ln>
        </p:spPr>
        <p:txBody>
          <a:bodyPr lIns="91425" tIns="91440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endParaRPr lang="en-US" sz="3600" dirty="0" smtClean="0">
              <a:solidFill>
                <a:schemeClr val="bg2"/>
              </a:solidFill>
              <a:sym typeface="Droid Serif"/>
            </a:endParaRPr>
          </a:p>
          <a:p>
            <a:pPr marL="1280160" indent="-914400">
              <a:buFont typeface="+mj-lt"/>
              <a:buAutoNum type="arabicPeriod"/>
            </a:pPr>
            <a:r>
              <a:rPr lang="en-US" sz="3600" dirty="0" err="1" smtClean="0">
                <a:solidFill>
                  <a:schemeClr val="bg1"/>
                </a:solidFill>
                <a:sym typeface="Droid Serif"/>
              </a:rPr>
              <a:t>Microservices</a:t>
            </a:r>
            <a:endParaRPr lang="en-US" sz="3600" dirty="0" smtClean="0">
              <a:solidFill>
                <a:schemeClr val="bg1"/>
              </a:solidFill>
              <a:sym typeface="Droid Serif"/>
            </a:endParaRPr>
          </a:p>
          <a:p>
            <a:pPr marL="1280160" indent="-914400">
              <a:buFont typeface="+mj-lt"/>
              <a:buAutoNum type="arabicPeriod"/>
            </a:pPr>
            <a:r>
              <a:rPr lang="en-US" sz="3600" dirty="0" err="1" smtClean="0">
                <a:solidFill>
                  <a:schemeClr val="bg2"/>
                </a:solidFill>
                <a:sym typeface="Droid Serif"/>
              </a:rPr>
              <a:t>Docker</a:t>
            </a:r>
            <a:endParaRPr lang="en-US" sz="3600" dirty="0" smtClean="0">
              <a:solidFill>
                <a:schemeClr val="bg2"/>
              </a:solidFill>
              <a:sym typeface="Droid Serif"/>
            </a:endParaRPr>
          </a:p>
          <a:p>
            <a:pPr marL="1280160" indent="-914400">
              <a:buFont typeface="+mj-lt"/>
              <a:buAutoNum type="arabicPeriod"/>
            </a:pPr>
            <a:r>
              <a:rPr lang="en-US" sz="3600" dirty="0" err="1" smtClean="0">
                <a:solidFill>
                  <a:schemeClr val="bg2"/>
                </a:solidFill>
                <a:sym typeface="Droid Serif"/>
              </a:rPr>
              <a:t>Terraform</a:t>
            </a:r>
            <a:endParaRPr lang="en-US" sz="3600" dirty="0" smtClean="0">
              <a:solidFill>
                <a:schemeClr val="bg2"/>
              </a:solidFill>
              <a:sym typeface="Droid Serif"/>
            </a:endParaRPr>
          </a:p>
          <a:p>
            <a:pPr marL="1280160" indent="-914400">
              <a:buFont typeface="+mj-lt"/>
              <a:buAutoNum type="arabicPeriod"/>
            </a:pPr>
            <a:r>
              <a:rPr lang="en-US" sz="3600" dirty="0" smtClean="0">
                <a:solidFill>
                  <a:schemeClr val="bg2"/>
                </a:solidFill>
                <a:sym typeface="Droid Serif"/>
              </a:rPr>
              <a:t>ECS</a:t>
            </a:r>
          </a:p>
          <a:p>
            <a:pPr marL="1280160" indent="-914400">
              <a:buFont typeface="+mj-lt"/>
              <a:buAutoNum type="arabicPeriod"/>
            </a:pPr>
            <a:r>
              <a:rPr lang="en-US" sz="3600" dirty="0" smtClean="0">
                <a:solidFill>
                  <a:schemeClr val="bg2"/>
                </a:solidFill>
                <a:sym typeface="Droid Serif"/>
              </a:rPr>
              <a:t>Recap</a:t>
            </a:r>
          </a:p>
          <a:p>
            <a:endParaRPr lang="en-US" sz="3600" dirty="0" smtClean="0">
              <a:solidFill>
                <a:schemeClr val="bg2"/>
              </a:solidFill>
              <a:sym typeface="Droid Serif"/>
            </a:endParaRPr>
          </a:p>
          <a:p>
            <a:pPr marL="1280160" indent="-914400">
              <a:buFont typeface="+mj-lt"/>
              <a:buAutoNum type="arabicPeriod"/>
            </a:pPr>
            <a:endParaRPr lang="en-US" sz="3600" dirty="0" smtClean="0">
              <a:solidFill>
                <a:schemeClr val="bg2"/>
              </a:solidFill>
              <a:sym typeface="Droid Serif"/>
            </a:endParaRPr>
          </a:p>
        </p:txBody>
      </p:sp>
      <p:sp>
        <p:nvSpPr>
          <p:cNvPr id="4" name="Shape 114"/>
          <p:cNvSpPr txBox="1"/>
          <p:nvPr/>
        </p:nvSpPr>
        <p:spPr>
          <a:xfrm>
            <a:off x="309517" y="-10671"/>
            <a:ext cx="6777286" cy="12485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6000" b="1" dirty="0" smtClean="0">
                <a:solidFill>
                  <a:srgbClr val="FED136"/>
                </a:solidFill>
                <a:latin typeface="Montserrat"/>
                <a:ea typeface="Montserrat"/>
                <a:cs typeface="Montserrat"/>
                <a:sym typeface="Montserrat"/>
              </a:rPr>
              <a:t>Outline</a:t>
            </a:r>
            <a:endParaRPr lang="en" sz="6000" b="1" u="sng" dirty="0">
              <a:solidFill>
                <a:srgbClr val="FED13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87721500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1"/>
          <p:cNvSpPr txBox="1"/>
          <p:nvPr/>
        </p:nvSpPr>
        <p:spPr>
          <a:xfrm>
            <a:off x="96544" y="1250835"/>
            <a:ext cx="8853217" cy="2641830"/>
          </a:xfrm>
          <a:prstGeom prst="rect">
            <a:avLst/>
          </a:prstGeom>
          <a:noFill/>
          <a:ln>
            <a:noFill/>
          </a:ln>
        </p:spPr>
        <p:txBody>
          <a:bodyPr lIns="91440" tIns="91440" rIns="91425" bIns="91425" anchor="ctr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Code is the enemy</a:t>
            </a:r>
            <a:r>
              <a:rPr lang="en-US" sz="4000" b="1" dirty="0" smtClean="0">
                <a:solidFill>
                  <a:srgbClr val="FFFFFF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: the more you have, the slower you go</a:t>
            </a:r>
            <a:endParaRPr lang="en-US" sz="4000" b="1" dirty="0" smtClean="0">
              <a:solidFill>
                <a:schemeClr val="bg1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78230005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>
                <a:solidFill>
                  <a:srgbClr val="55A433"/>
                </a:solidFill>
                <a:latin typeface="Consolas"/>
              </a:rPr>
              <a:t>&gt; gem install rails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</a:t>
            </a:r>
            <a:endParaRPr lang="de-DE" sz="2000" dirty="0">
              <a:solidFill>
                <a:srgbClr val="F6F6F6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98766004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de-complete-cover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"/>
          <a:stretch/>
        </p:blipFill>
        <p:spPr>
          <a:xfrm>
            <a:off x="5061467" y="-138050"/>
            <a:ext cx="4196416" cy="5286979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204356"/>
              </p:ext>
            </p:extLst>
          </p:nvPr>
        </p:nvGraphicFramePr>
        <p:xfrm>
          <a:off x="250628" y="199014"/>
          <a:ext cx="4598856" cy="472878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299428"/>
                <a:gridCol w="2299428"/>
              </a:tblGrid>
              <a:tr h="762877"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latin typeface="Montserrat-Regular"/>
                          <a:cs typeface="Montserrat-Regular"/>
                        </a:rPr>
                        <a:t>Project Size</a:t>
                      </a:r>
                    </a:p>
                    <a:p>
                      <a:r>
                        <a:rPr lang="en-US" sz="1400" dirty="0" smtClean="0">
                          <a:latin typeface="Montserrat-Regular"/>
                          <a:cs typeface="Montserrat-Regular"/>
                        </a:rPr>
                        <a:t>Lines of code</a:t>
                      </a:r>
                      <a:endParaRPr lang="en-US" sz="1400" b="1" dirty="0">
                        <a:latin typeface="Montserrat-Regular"/>
                        <a:cs typeface="Montserrat-Regula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latin typeface="Montserrat-Regular"/>
                          <a:cs typeface="Montserrat-Regular"/>
                        </a:rPr>
                        <a:t>Bug Density</a:t>
                      </a:r>
                      <a:r>
                        <a:rPr lang="en-US" sz="2000" dirty="0" smtClean="0">
                          <a:latin typeface="Montserrat-Regular"/>
                          <a:cs typeface="Montserrat-Regular"/>
                        </a:rPr>
                        <a:t> </a:t>
                      </a:r>
                      <a:r>
                        <a:rPr lang="en-US" sz="1400" dirty="0" smtClean="0">
                          <a:latin typeface="Montserrat-Regular"/>
                          <a:cs typeface="Montserrat-Regular"/>
                        </a:rPr>
                        <a:t>Bugs per thousand lines of code</a:t>
                      </a:r>
                      <a:endParaRPr lang="en-US" sz="1400" b="1" dirty="0">
                        <a:latin typeface="Montserrat-Regular"/>
                        <a:cs typeface="Montserrat-Regula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2877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Montserrat-Regular"/>
                          <a:cs typeface="Montserrat-Regular"/>
                        </a:rPr>
                        <a:t>&lt; 2K</a:t>
                      </a:r>
                      <a:endParaRPr lang="en-US" sz="2000" dirty="0">
                        <a:latin typeface="Montserrat-Regular"/>
                        <a:cs typeface="Montserrat-Regular"/>
                      </a:endParaRP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Montserrat-Regular"/>
                          <a:cs typeface="Montserrat-Regular"/>
                        </a:rPr>
                        <a:t>0 – 25</a:t>
                      </a:r>
                      <a:endParaRPr lang="en-US" sz="2000" dirty="0">
                        <a:latin typeface="Montserrat-Regular"/>
                        <a:cs typeface="Montserrat-Regular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2877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Montserrat-Regular"/>
                          <a:cs typeface="Montserrat-Regular"/>
                        </a:rPr>
                        <a:t>2K – 6K</a:t>
                      </a:r>
                      <a:endParaRPr lang="en-US" sz="2000" dirty="0">
                        <a:latin typeface="Montserrat-Regular"/>
                        <a:cs typeface="Montserrat-Regular"/>
                      </a:endParaRP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Montserrat-Regular"/>
                          <a:cs typeface="Montserrat-Regular"/>
                        </a:rPr>
                        <a:t>0 – 40</a:t>
                      </a:r>
                      <a:endParaRPr lang="en-US" sz="2000" dirty="0">
                        <a:latin typeface="Montserrat-Regular"/>
                        <a:cs typeface="Montserrat-Regular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2877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Montserrat-Regular"/>
                          <a:cs typeface="Montserrat-Regular"/>
                        </a:rPr>
                        <a:t>16K – 64K</a:t>
                      </a:r>
                      <a:endParaRPr lang="en-US" sz="2000" dirty="0">
                        <a:latin typeface="Montserrat-Regular"/>
                        <a:cs typeface="Montserrat-Regular"/>
                      </a:endParaRP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Montserrat-Regular"/>
                          <a:cs typeface="Montserrat-Regular"/>
                        </a:rPr>
                        <a:t>0.5 – 50</a:t>
                      </a:r>
                      <a:endParaRPr lang="en-US" sz="2000" dirty="0">
                        <a:latin typeface="Montserrat-Regular"/>
                        <a:cs typeface="Montserrat-Regular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2877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Montserrat-Regular"/>
                          <a:cs typeface="Montserrat-Regular"/>
                        </a:rPr>
                        <a:t>64K – 512K</a:t>
                      </a:r>
                      <a:endParaRPr lang="en-US" sz="2000" dirty="0">
                        <a:latin typeface="Montserrat-Regular"/>
                        <a:cs typeface="Montserrat-Regular"/>
                      </a:endParaRP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Montserrat-Regular"/>
                          <a:cs typeface="Montserrat-Regular"/>
                        </a:rPr>
                        <a:t>2 – 70</a:t>
                      </a:r>
                      <a:endParaRPr lang="en-US" sz="2000" dirty="0">
                        <a:latin typeface="Montserrat-Regular"/>
                        <a:cs typeface="Montserrat-Regular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2877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Montserrat-Regular"/>
                          <a:cs typeface="Montserrat-Regular"/>
                        </a:rPr>
                        <a:t>&gt; 512K</a:t>
                      </a:r>
                      <a:endParaRPr lang="en-US" sz="2000" dirty="0">
                        <a:latin typeface="Montserrat-Regular"/>
                        <a:cs typeface="Montserrat-Regular"/>
                      </a:endParaRP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Montserrat-Regular"/>
                          <a:cs typeface="Montserrat-Regular"/>
                        </a:rPr>
                        <a:t>4 – 100</a:t>
                      </a:r>
                      <a:endParaRPr lang="en-US" sz="2000" dirty="0">
                        <a:latin typeface="Montserrat-Regular"/>
                        <a:cs typeface="Montserrat-Regular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6593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1"/>
          <p:cNvSpPr txBox="1"/>
          <p:nvPr/>
        </p:nvSpPr>
        <p:spPr>
          <a:xfrm>
            <a:off x="96544" y="1250835"/>
            <a:ext cx="8853217" cy="2641830"/>
          </a:xfrm>
          <a:prstGeom prst="rect">
            <a:avLst/>
          </a:prstGeom>
          <a:noFill/>
          <a:ln>
            <a:noFill/>
          </a:ln>
        </p:spPr>
        <p:txBody>
          <a:bodyPr lIns="91440" tIns="91440" rIns="91425" bIns="91425" anchor="ctr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As the code grows, the number of bugs grows </a:t>
            </a:r>
            <a:r>
              <a:rPr lang="en-US" sz="40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even faster</a:t>
            </a:r>
            <a:endParaRPr lang="en-US" sz="4000" b="1" dirty="0" smtClean="0">
              <a:solidFill>
                <a:schemeClr val="bg1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32014404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actices-of-agile-develop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0" y="0"/>
            <a:ext cx="4286250" cy="5143500"/>
          </a:xfrm>
          <a:prstGeom prst="rect">
            <a:avLst/>
          </a:prstGeom>
        </p:spPr>
      </p:pic>
      <p:sp>
        <p:nvSpPr>
          <p:cNvPr id="3" name="Shape 67"/>
          <p:cNvSpPr txBox="1"/>
          <p:nvPr/>
        </p:nvSpPr>
        <p:spPr>
          <a:xfrm>
            <a:off x="193199" y="298789"/>
            <a:ext cx="4590927" cy="45627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sz="3600" i="1" dirty="0">
                <a:solidFill>
                  <a:schemeClr val="bg1"/>
                </a:solidFill>
                <a:latin typeface="Merriweather"/>
                <a:ea typeface="Montserrat"/>
                <a:cs typeface="Merriweather"/>
                <a:sym typeface="Montserrat"/>
              </a:rPr>
              <a:t>“Software development doesn't happen in a chart, an IDE, or a design tool; it happens in your head</a:t>
            </a:r>
            <a:r>
              <a:rPr lang="en-US" sz="3600" i="1" dirty="0" smtClean="0">
                <a:solidFill>
                  <a:schemeClr val="bg1"/>
                </a:solidFill>
                <a:latin typeface="Merriweather"/>
                <a:ea typeface="Montserrat"/>
                <a:cs typeface="Merriweather"/>
                <a:sym typeface="Montserrat"/>
              </a:rPr>
              <a:t>.”</a:t>
            </a:r>
            <a:endParaRPr lang="en-US" sz="3600" i="1" dirty="0">
              <a:solidFill>
                <a:schemeClr val="bg1"/>
              </a:solidFill>
              <a:latin typeface="Merriweather"/>
              <a:ea typeface="Montserrat"/>
              <a:cs typeface="Merriweather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76864255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1"/>
          <p:cNvSpPr txBox="1"/>
          <p:nvPr/>
        </p:nvSpPr>
        <p:spPr>
          <a:xfrm>
            <a:off x="96544" y="1250835"/>
            <a:ext cx="8853217" cy="2641830"/>
          </a:xfrm>
          <a:prstGeom prst="rect">
            <a:avLst/>
          </a:prstGeom>
          <a:noFill/>
          <a:ln>
            <a:noFill/>
          </a:ln>
        </p:spPr>
        <p:txBody>
          <a:bodyPr lIns="91440" tIns="91440" rIns="91425" bIns="91425" anchor="ctr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The mind can only handle so much </a:t>
            </a:r>
            <a:r>
              <a:rPr lang="en-US" sz="40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complexity at once</a:t>
            </a:r>
          </a:p>
        </p:txBody>
      </p:sp>
    </p:spTree>
    <p:extLst>
      <p:ext uri="{BB962C8B-B14F-4D97-AF65-F5344CB8AC3E}">
        <p14:creationId xmlns:p14="http://schemas.microsoft.com/office/powerpoint/2010/main" val="133700010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1"/>
          <p:cNvSpPr txBox="1"/>
          <p:nvPr/>
        </p:nvSpPr>
        <p:spPr>
          <a:xfrm>
            <a:off x="96544" y="1250835"/>
            <a:ext cx="8853217" cy="2641830"/>
          </a:xfrm>
          <a:prstGeom prst="rect">
            <a:avLst/>
          </a:prstGeom>
          <a:noFill/>
          <a:ln>
            <a:noFill/>
          </a:ln>
        </p:spPr>
        <p:txBody>
          <a:bodyPr lIns="91440" tIns="91440" rIns="91425" bIns="91425" anchor="ctr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One solution is to break the code into </a:t>
            </a:r>
            <a:r>
              <a:rPr lang="en-US" sz="4000" b="1" dirty="0" err="1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microservices</a:t>
            </a:r>
            <a:endParaRPr lang="en-US" sz="4000" b="1" dirty="0" smtClean="0">
              <a:solidFill>
                <a:srgbClr val="ECBC28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0854817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417268" y="129601"/>
            <a:ext cx="6305553" cy="3168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In a monolith, </a:t>
            </a:r>
            <a:r>
              <a:rPr lang="en-US" sz="4000" dirty="0">
                <a:solidFill>
                  <a:schemeClr val="bg1"/>
                </a:solidFill>
                <a:sym typeface="Droid Serif"/>
              </a:rPr>
              <a:t>you use </a:t>
            </a:r>
            <a:r>
              <a:rPr lang="en-US" sz="4000" dirty="0">
                <a:solidFill>
                  <a:srgbClr val="ECBC28"/>
                </a:solidFill>
                <a:sym typeface="Droid Serif"/>
              </a:rPr>
              <a:t>function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calls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 within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one process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784910" y="353484"/>
            <a:ext cx="1570269" cy="606866"/>
          </a:xfrm>
          <a:prstGeom prst="rect">
            <a:avLst/>
          </a:prstGeom>
          <a:solidFill>
            <a:srgbClr val="ECBC28"/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  <a:latin typeface="Montserrat-Bold"/>
                <a:cs typeface="Montserrat-Bold"/>
              </a:rPr>
              <a:t>moduleA.func</a:t>
            </a:r>
            <a:r>
              <a:rPr lang="en-US" sz="1200" dirty="0" smtClean="0">
                <a:solidFill>
                  <a:schemeClr val="tx1"/>
                </a:solidFill>
                <a:latin typeface="Montserrat-Bold"/>
                <a:cs typeface="Montserrat-Bold"/>
              </a:rPr>
              <a:t>()</a:t>
            </a:r>
            <a:endParaRPr lang="en-US" sz="1200" dirty="0">
              <a:solidFill>
                <a:schemeClr val="tx1"/>
              </a:solidFill>
              <a:latin typeface="Montserrat-Bold"/>
              <a:cs typeface="Montserrat-Bold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11371" y="1529168"/>
            <a:ext cx="1570269" cy="606866"/>
          </a:xfrm>
          <a:prstGeom prst="rect">
            <a:avLst/>
          </a:prstGeom>
          <a:solidFill>
            <a:srgbClr val="ECBC28"/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  <a:latin typeface="Montserrat-Bold"/>
                <a:cs typeface="Montserrat-Bold"/>
              </a:rPr>
              <a:t>moduleB.func</a:t>
            </a:r>
            <a:r>
              <a:rPr lang="en-US" sz="1200" dirty="0" smtClean="0">
                <a:solidFill>
                  <a:schemeClr val="tx1"/>
                </a:solidFill>
                <a:latin typeface="Montserrat-Bold"/>
                <a:cs typeface="Montserrat-Bold"/>
              </a:rPr>
              <a:t>()</a:t>
            </a:r>
            <a:endParaRPr lang="en-US" sz="1200" dirty="0">
              <a:solidFill>
                <a:schemeClr val="tx1"/>
              </a:solidFill>
              <a:latin typeface="Montserrat-Bold"/>
              <a:cs typeface="Montserrat-Bol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84910" y="1529168"/>
            <a:ext cx="1570269" cy="606866"/>
          </a:xfrm>
          <a:prstGeom prst="rect">
            <a:avLst/>
          </a:prstGeom>
          <a:solidFill>
            <a:srgbClr val="ECBC28"/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  <a:latin typeface="Montserrat-Bold"/>
                <a:cs typeface="Montserrat-Bold"/>
              </a:rPr>
              <a:t>moduleC.func</a:t>
            </a:r>
            <a:r>
              <a:rPr lang="en-US" sz="1200" dirty="0" smtClean="0">
                <a:solidFill>
                  <a:schemeClr val="tx1"/>
                </a:solidFill>
                <a:latin typeface="Montserrat-Bold"/>
                <a:cs typeface="Montserrat-Bold"/>
              </a:rPr>
              <a:t>()</a:t>
            </a:r>
            <a:endParaRPr lang="en-US" sz="1200" dirty="0">
              <a:solidFill>
                <a:schemeClr val="tx1"/>
              </a:solidFill>
              <a:latin typeface="Montserrat-Bold"/>
              <a:cs typeface="Montserrat-Bold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58449" y="1529168"/>
            <a:ext cx="1570269" cy="606866"/>
          </a:xfrm>
          <a:prstGeom prst="rect">
            <a:avLst/>
          </a:prstGeom>
          <a:solidFill>
            <a:srgbClr val="ECBC28"/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  <a:latin typeface="Montserrat-Bold"/>
                <a:cs typeface="Montserrat-Bold"/>
              </a:rPr>
              <a:t>moduleD.func</a:t>
            </a:r>
            <a:r>
              <a:rPr lang="en-US" sz="1200" dirty="0" smtClean="0">
                <a:solidFill>
                  <a:schemeClr val="tx1"/>
                </a:solidFill>
                <a:latin typeface="Montserrat-Bold"/>
                <a:cs typeface="Montserrat-Bold"/>
              </a:rPr>
              <a:t>()</a:t>
            </a:r>
            <a:endParaRPr lang="en-US" sz="1200" dirty="0">
              <a:solidFill>
                <a:schemeClr val="tx1"/>
              </a:solidFill>
              <a:latin typeface="Montserrat-Bold"/>
              <a:cs typeface="Montserrat-Bold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11371" y="2463611"/>
            <a:ext cx="1570269" cy="606866"/>
          </a:xfrm>
          <a:prstGeom prst="rect">
            <a:avLst/>
          </a:prstGeom>
          <a:solidFill>
            <a:srgbClr val="ECBC28"/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  <a:latin typeface="Montserrat-Bold"/>
                <a:cs typeface="Montserrat-Bold"/>
              </a:rPr>
              <a:t>moduleE.func</a:t>
            </a:r>
            <a:r>
              <a:rPr lang="en-US" sz="1200" dirty="0" smtClean="0">
                <a:solidFill>
                  <a:schemeClr val="tx1"/>
                </a:solidFill>
                <a:latin typeface="Montserrat-Bold"/>
                <a:cs typeface="Montserrat-Bold"/>
              </a:rPr>
              <a:t>()</a:t>
            </a:r>
            <a:endParaRPr lang="en-US" sz="1200" dirty="0">
              <a:solidFill>
                <a:schemeClr val="tx1"/>
              </a:solidFill>
              <a:latin typeface="Montserrat-Bold"/>
              <a:cs typeface="Montserrat-Bold"/>
            </a:endParaRPr>
          </a:p>
        </p:txBody>
      </p:sp>
      <p:cxnSp>
        <p:nvCxnSpPr>
          <p:cNvPr id="9" name="Straight Arrow Connector 8"/>
          <p:cNvCxnSpPr>
            <a:stCxn id="4" idx="2"/>
            <a:endCxn id="5" idx="0"/>
          </p:cNvCxnSpPr>
          <p:nvPr/>
        </p:nvCxnSpPr>
        <p:spPr>
          <a:xfrm flipH="1">
            <a:off x="2496506" y="960350"/>
            <a:ext cx="2073539" cy="5688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2"/>
            <a:endCxn id="6" idx="0"/>
          </p:cNvCxnSpPr>
          <p:nvPr/>
        </p:nvCxnSpPr>
        <p:spPr>
          <a:xfrm>
            <a:off x="4570045" y="960350"/>
            <a:ext cx="0" cy="5688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2"/>
            <a:endCxn id="7" idx="0"/>
          </p:cNvCxnSpPr>
          <p:nvPr/>
        </p:nvCxnSpPr>
        <p:spPr>
          <a:xfrm>
            <a:off x="4570045" y="960350"/>
            <a:ext cx="2073539" cy="5688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2"/>
            <a:endCxn id="8" idx="0"/>
          </p:cNvCxnSpPr>
          <p:nvPr/>
        </p:nvCxnSpPr>
        <p:spPr>
          <a:xfrm>
            <a:off x="2496506" y="2136034"/>
            <a:ext cx="0" cy="32757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8" idx="3"/>
          </p:cNvCxnSpPr>
          <p:nvPr/>
        </p:nvCxnSpPr>
        <p:spPr>
          <a:xfrm flipH="1">
            <a:off x="3281640" y="2136034"/>
            <a:ext cx="1288405" cy="63101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77017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5697769" y="1365614"/>
            <a:ext cx="1891630" cy="878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624230" y="1365614"/>
            <a:ext cx="1891630" cy="878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550691" y="2454267"/>
            <a:ext cx="1891630" cy="878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50691" y="1365614"/>
            <a:ext cx="1891630" cy="878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24230" y="208521"/>
            <a:ext cx="1891630" cy="878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784910" y="353484"/>
            <a:ext cx="1570269" cy="606866"/>
          </a:xfrm>
          <a:prstGeom prst="rect">
            <a:avLst/>
          </a:prstGeom>
          <a:solidFill>
            <a:srgbClr val="ECBC28"/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Montserrat-Bold"/>
                <a:cs typeface="Montserrat-Bold"/>
              </a:rPr>
              <a:t>http://</a:t>
            </a:r>
            <a:r>
              <a:rPr lang="en-US" sz="1200" dirty="0" err="1" smtClean="0">
                <a:solidFill>
                  <a:schemeClr val="tx1"/>
                </a:solidFill>
                <a:latin typeface="Montserrat-Bold"/>
                <a:cs typeface="Montserrat-Bold"/>
              </a:rPr>
              <a:t>service.a</a:t>
            </a:r>
            <a:endParaRPr lang="en-US" sz="1200" dirty="0">
              <a:solidFill>
                <a:schemeClr val="tx1"/>
              </a:solidFill>
              <a:latin typeface="Montserrat-Bold"/>
              <a:cs typeface="Montserrat-Bold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11371" y="1529168"/>
            <a:ext cx="1570269" cy="606866"/>
          </a:xfrm>
          <a:prstGeom prst="rect">
            <a:avLst/>
          </a:prstGeom>
          <a:solidFill>
            <a:srgbClr val="ECBC28"/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Montserrat-Bold"/>
                <a:cs typeface="Montserrat-Bold"/>
              </a:rPr>
              <a:t>http://</a:t>
            </a:r>
            <a:r>
              <a:rPr lang="en-US" sz="1200" dirty="0" err="1" smtClean="0">
                <a:solidFill>
                  <a:schemeClr val="tx1"/>
                </a:solidFill>
                <a:latin typeface="Montserrat-Bold"/>
                <a:cs typeface="Montserrat-Bold"/>
              </a:rPr>
              <a:t>service.b</a:t>
            </a:r>
            <a:endParaRPr lang="en-US" sz="1200" dirty="0">
              <a:solidFill>
                <a:schemeClr val="tx1"/>
              </a:solidFill>
              <a:latin typeface="Montserrat-Bold"/>
              <a:cs typeface="Montserrat-Bol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84910" y="1529168"/>
            <a:ext cx="1570269" cy="606866"/>
          </a:xfrm>
          <a:prstGeom prst="rect">
            <a:avLst/>
          </a:prstGeom>
          <a:solidFill>
            <a:srgbClr val="ECBC28"/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Montserrat-Bold"/>
                <a:cs typeface="Montserrat-Bold"/>
              </a:rPr>
              <a:t>http://</a:t>
            </a:r>
            <a:r>
              <a:rPr lang="en-US" sz="1200" dirty="0" err="1" smtClean="0">
                <a:solidFill>
                  <a:schemeClr val="tx1"/>
                </a:solidFill>
                <a:latin typeface="Montserrat-Bold"/>
                <a:cs typeface="Montserrat-Bold"/>
              </a:rPr>
              <a:t>service.c</a:t>
            </a:r>
            <a:endParaRPr lang="en-US" sz="1200" dirty="0">
              <a:solidFill>
                <a:schemeClr val="tx1"/>
              </a:solidFill>
              <a:latin typeface="Montserrat-Bold"/>
              <a:cs typeface="Montserrat-Bold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58449" y="1529168"/>
            <a:ext cx="1570269" cy="606866"/>
          </a:xfrm>
          <a:prstGeom prst="rect">
            <a:avLst/>
          </a:prstGeom>
          <a:solidFill>
            <a:srgbClr val="ECBC28"/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Montserrat-Bold"/>
                <a:cs typeface="Montserrat-Bold"/>
              </a:rPr>
              <a:t>http://</a:t>
            </a:r>
            <a:r>
              <a:rPr lang="en-US" sz="1200" dirty="0" err="1" smtClean="0">
                <a:solidFill>
                  <a:schemeClr val="tx1"/>
                </a:solidFill>
                <a:latin typeface="Montserrat-Bold"/>
                <a:cs typeface="Montserrat-Bold"/>
              </a:rPr>
              <a:t>service.d</a:t>
            </a:r>
            <a:endParaRPr lang="en-US" sz="1200" dirty="0">
              <a:solidFill>
                <a:schemeClr val="tx1"/>
              </a:solidFill>
              <a:latin typeface="Montserrat-Bold"/>
              <a:cs typeface="Montserrat-Bold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11371" y="2589991"/>
            <a:ext cx="1570269" cy="606866"/>
          </a:xfrm>
          <a:prstGeom prst="rect">
            <a:avLst/>
          </a:prstGeom>
          <a:solidFill>
            <a:srgbClr val="ECBC28"/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Montserrat-Bold"/>
                <a:cs typeface="Montserrat-Bold"/>
              </a:rPr>
              <a:t>http://</a:t>
            </a:r>
            <a:r>
              <a:rPr lang="en-US" sz="1200" dirty="0" err="1" smtClean="0">
                <a:solidFill>
                  <a:schemeClr val="tx1"/>
                </a:solidFill>
                <a:latin typeface="Montserrat-Bold"/>
                <a:cs typeface="Montserrat-Bold"/>
              </a:rPr>
              <a:t>service.e</a:t>
            </a:r>
            <a:endParaRPr lang="en-US" sz="1200" dirty="0">
              <a:solidFill>
                <a:schemeClr val="tx1"/>
              </a:solidFill>
              <a:latin typeface="Montserrat-Bold"/>
              <a:cs typeface="Montserrat-Bold"/>
            </a:endParaRPr>
          </a:p>
        </p:txBody>
      </p:sp>
      <p:cxnSp>
        <p:nvCxnSpPr>
          <p:cNvPr id="9" name="Straight Arrow Connector 8"/>
          <p:cNvCxnSpPr>
            <a:stCxn id="14" idx="2"/>
            <a:endCxn id="16" idx="0"/>
          </p:cNvCxnSpPr>
          <p:nvPr/>
        </p:nvCxnSpPr>
        <p:spPr>
          <a:xfrm flipH="1">
            <a:off x="2496506" y="1086834"/>
            <a:ext cx="2073539" cy="278780"/>
          </a:xfrm>
          <a:prstGeom prst="straightConnector1">
            <a:avLst/>
          </a:prstGeom>
          <a:ln>
            <a:solidFill>
              <a:srgbClr val="ECBC28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4" idx="2"/>
            <a:endCxn id="18" idx="0"/>
          </p:cNvCxnSpPr>
          <p:nvPr/>
        </p:nvCxnSpPr>
        <p:spPr>
          <a:xfrm>
            <a:off x="4570045" y="1086834"/>
            <a:ext cx="0" cy="278780"/>
          </a:xfrm>
          <a:prstGeom prst="straightConnector1">
            <a:avLst/>
          </a:prstGeom>
          <a:ln>
            <a:solidFill>
              <a:srgbClr val="ECBC28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4" idx="2"/>
            <a:endCxn id="19" idx="0"/>
          </p:cNvCxnSpPr>
          <p:nvPr/>
        </p:nvCxnSpPr>
        <p:spPr>
          <a:xfrm>
            <a:off x="4570045" y="1086834"/>
            <a:ext cx="2073539" cy="278780"/>
          </a:xfrm>
          <a:prstGeom prst="straightConnector1">
            <a:avLst/>
          </a:prstGeom>
          <a:ln>
            <a:solidFill>
              <a:srgbClr val="ECBC28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6" idx="2"/>
            <a:endCxn id="17" idx="0"/>
          </p:cNvCxnSpPr>
          <p:nvPr/>
        </p:nvCxnSpPr>
        <p:spPr>
          <a:xfrm>
            <a:off x="2496506" y="2243927"/>
            <a:ext cx="0" cy="210340"/>
          </a:xfrm>
          <a:prstGeom prst="straightConnector1">
            <a:avLst/>
          </a:prstGeom>
          <a:ln>
            <a:solidFill>
              <a:srgbClr val="ECBC28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8" idx="2"/>
            <a:endCxn id="17" idx="3"/>
          </p:cNvCxnSpPr>
          <p:nvPr/>
        </p:nvCxnSpPr>
        <p:spPr>
          <a:xfrm flipH="1">
            <a:off x="3442321" y="2243927"/>
            <a:ext cx="1127724" cy="649497"/>
          </a:xfrm>
          <a:prstGeom prst="straightConnector1">
            <a:avLst/>
          </a:prstGeom>
          <a:ln>
            <a:solidFill>
              <a:srgbClr val="ECBC28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With services, </a:t>
            </a:r>
            <a:r>
              <a:rPr lang="en-US" sz="4000" dirty="0">
                <a:solidFill>
                  <a:schemeClr val="bg1"/>
                </a:solidFill>
                <a:sym typeface="Droid Serif"/>
              </a:rPr>
              <a:t>you 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pass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messages 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between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processes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346768754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1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lIns="0" tIns="274320" rIns="0" bIns="91425" anchor="t" anchorCtr="0">
            <a:noAutofit/>
          </a:bodyPr>
          <a:lstStyle/>
          <a:p>
            <a:pPr marL="457200" rtl="0">
              <a:spcBef>
                <a:spcPts val="0"/>
              </a:spcBef>
            </a:pPr>
            <a:r>
              <a:rPr lang="en-US" sz="36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Advantages of services:</a:t>
            </a:r>
          </a:p>
          <a:p>
            <a:pPr marL="457200" rtl="0">
              <a:spcBef>
                <a:spcPts val="0"/>
              </a:spcBef>
            </a:pPr>
            <a:endParaRPr lang="en-US" sz="3600" b="1" dirty="0" smtClean="0">
              <a:solidFill>
                <a:srgbClr val="ECBC28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  <a:p>
            <a:pPr marL="1200150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Isolation</a:t>
            </a:r>
          </a:p>
          <a:p>
            <a:pPr marL="1200150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Technology agnostic</a:t>
            </a:r>
          </a:p>
          <a:p>
            <a:pPr marL="1200150" indent="-742950" rtl="0">
              <a:spcBef>
                <a:spcPts val="0"/>
              </a:spcBef>
              <a:buFont typeface="+mj-lt"/>
              <a:buAutoNum type="arabicPeriod"/>
            </a:pP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Scalability</a:t>
            </a:r>
          </a:p>
          <a:p>
            <a:pPr marL="1200150" indent="-742950">
              <a:buFont typeface="+mj-lt"/>
              <a:buAutoNum type="arabicPeriod"/>
            </a:pPr>
            <a:endParaRPr lang="en-US" sz="3600" b="1" dirty="0">
              <a:solidFill>
                <a:schemeClr val="bg1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84505176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1"/>
          <p:cNvSpPr txBox="1"/>
          <p:nvPr/>
        </p:nvSpPr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  <p:txBody>
          <a:bodyPr lIns="0" tIns="274320" rIns="0" bIns="91425" anchor="t" anchorCtr="0">
            <a:noAutofit/>
          </a:bodyPr>
          <a:lstStyle/>
          <a:p>
            <a:pPr marL="457200" rtl="0">
              <a:spcBef>
                <a:spcPts val="0"/>
              </a:spcBef>
            </a:pPr>
            <a:r>
              <a:rPr lang="en-US" sz="36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Disadvantages of services:</a:t>
            </a:r>
          </a:p>
          <a:p>
            <a:pPr marL="457200" rtl="0">
              <a:spcBef>
                <a:spcPts val="0"/>
              </a:spcBef>
            </a:pPr>
            <a:endParaRPr lang="en-US" sz="3600" b="1" dirty="0" smtClean="0">
              <a:solidFill>
                <a:srgbClr val="ECBC28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  <a:p>
            <a:pPr marL="1200150" indent="-742950" rtl="0">
              <a:spcBef>
                <a:spcPts val="0"/>
              </a:spcBef>
              <a:buFont typeface="+mj-lt"/>
              <a:buAutoNum type="arabicPeriod"/>
            </a:pP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Operational overhead</a:t>
            </a:r>
          </a:p>
          <a:p>
            <a:pPr marL="1200150" indent="-742950">
              <a:buFont typeface="+mj-lt"/>
              <a:buAutoNum type="arabicPeriod"/>
            </a:pPr>
            <a:r>
              <a:rPr lang="en-US" sz="3600" b="1" dirty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Performance </a:t>
            </a: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overhead</a:t>
            </a:r>
          </a:p>
          <a:p>
            <a:pPr marL="1200150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I</a:t>
            </a:r>
            <a:r>
              <a:rPr lang="en-US" sz="3600" b="1" dirty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/</a:t>
            </a: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O, error handling</a:t>
            </a:r>
          </a:p>
          <a:p>
            <a:pPr marL="1200150" indent="-742950" rtl="0">
              <a:spcBef>
                <a:spcPts val="0"/>
              </a:spcBef>
              <a:buFont typeface="+mj-lt"/>
              <a:buAutoNum type="arabicPeriod"/>
            </a:pP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Backwards compatibility</a:t>
            </a:r>
          </a:p>
          <a:p>
            <a:pPr marL="1200150" indent="-742950" rtl="0">
              <a:spcBef>
                <a:spcPts val="0"/>
              </a:spcBef>
              <a:buFont typeface="+mj-lt"/>
              <a:buAutoNum type="arabicPeriod"/>
            </a:pP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Global changes, transactions</a:t>
            </a:r>
            <a:r>
              <a:rPr lang="en-US" sz="3600" b="1" dirty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, </a:t>
            </a: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referential integrity all very hard</a:t>
            </a:r>
          </a:p>
        </p:txBody>
      </p:sp>
    </p:spTree>
    <p:extLst>
      <p:ext uri="{BB962C8B-B14F-4D97-AF65-F5344CB8AC3E}">
        <p14:creationId xmlns:p14="http://schemas.microsoft.com/office/powerpoint/2010/main" val="317027234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1"/>
          <p:cNvSpPr txBox="1"/>
          <p:nvPr/>
        </p:nvSpPr>
        <p:spPr>
          <a:xfrm>
            <a:off x="96544" y="1250835"/>
            <a:ext cx="8853217" cy="2641830"/>
          </a:xfrm>
          <a:prstGeom prst="rect">
            <a:avLst/>
          </a:prstGeom>
          <a:noFill/>
          <a:ln>
            <a:noFill/>
          </a:ln>
        </p:spPr>
        <p:txBody>
          <a:bodyPr lIns="91440" tIns="91440" rIns="91425" bIns="91425" anchor="ctr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For more info, see: </a:t>
            </a: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  <a:hlinkClick r:id="rId3"/>
              </a:rPr>
              <a:t>Splitting Up a Codebase into Microservices and Artifacts</a:t>
            </a:r>
            <a:endParaRPr lang="en-US" sz="4000" b="1" dirty="0" smtClean="0">
              <a:solidFill>
                <a:srgbClr val="ECBC28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21310670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>
                <a:solidFill>
                  <a:srgbClr val="55A433"/>
                </a:solidFill>
                <a:latin typeface="Consolas"/>
              </a:rPr>
              <a:t>&gt; gem install rails</a:t>
            </a: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Fetching: i18n-0.7.0.gem (100%)</a:t>
            </a: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Fetching: json-1.8.3.gem (100%)</a:t>
            </a: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Building native extensions.  This could take a while...</a:t>
            </a:r>
          </a:p>
          <a:p>
            <a:r>
              <a:rPr lang="en-US" sz="2000" dirty="0">
                <a:solidFill>
                  <a:srgbClr val="A6251A"/>
                </a:solidFill>
                <a:latin typeface="Consolas"/>
              </a:rPr>
              <a:t>ERROR: Error installing rails:</a:t>
            </a:r>
          </a:p>
          <a:p>
            <a:r>
              <a:rPr lang="en-US" sz="2000" dirty="0">
                <a:solidFill>
                  <a:srgbClr val="A6251A"/>
                </a:solidFill>
                <a:latin typeface="Consolas"/>
              </a:rPr>
              <a:t>ERROR: Failed to build gem native extension.</a:t>
            </a:r>
          </a:p>
          <a:p>
            <a:endParaRPr lang="en-US" sz="2000" dirty="0">
              <a:solidFill>
                <a:srgbClr val="A6251A"/>
              </a:solidFill>
              <a:latin typeface="Consolas"/>
            </a:endParaRPr>
          </a:p>
          <a:p>
            <a:r>
              <a:rPr lang="en-US" sz="2000" dirty="0">
                <a:solidFill>
                  <a:srgbClr val="A6251A"/>
                </a:solidFill>
                <a:latin typeface="Consolas"/>
              </a:rPr>
              <a:t>        /</a:t>
            </a:r>
            <a:r>
              <a:rPr lang="en-US" sz="2000" dirty="0" err="1">
                <a:solidFill>
                  <a:srgbClr val="A6251A"/>
                </a:solidFill>
                <a:latin typeface="Consolas"/>
              </a:rPr>
              <a:t>usr</a:t>
            </a:r>
            <a:r>
              <a:rPr lang="en-US" sz="2000" dirty="0">
                <a:solidFill>
                  <a:srgbClr val="A6251A"/>
                </a:solidFill>
                <a:latin typeface="Consolas"/>
              </a:rPr>
              <a:t>/bin/ruby1.9.1 </a:t>
            </a:r>
            <a:r>
              <a:rPr lang="en-US" sz="2000" dirty="0" err="1">
                <a:solidFill>
                  <a:srgbClr val="A6251A"/>
                </a:solidFill>
                <a:latin typeface="Consolas"/>
              </a:rPr>
              <a:t>extconf.rb</a:t>
            </a:r>
            <a:endParaRPr lang="en-US" sz="2000" dirty="0">
              <a:solidFill>
                <a:srgbClr val="A6251A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creating 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Makefile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make</a:t>
            </a:r>
          </a:p>
          <a:p>
            <a:r>
              <a:rPr lang="en-US" sz="2000" dirty="0" err="1">
                <a:solidFill>
                  <a:srgbClr val="F6F6F6"/>
                </a:solidFill>
                <a:latin typeface="Consolas"/>
              </a:rPr>
              <a:t>sh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: 1: make: not found</a:t>
            </a: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</a:t>
            </a:r>
            <a:endParaRPr lang="de-DE" sz="2000" dirty="0">
              <a:solidFill>
                <a:srgbClr val="F6F6F6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99580666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icroservices-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721" y="134690"/>
            <a:ext cx="6130558" cy="3899007"/>
          </a:xfrm>
          <a:prstGeom prst="rect">
            <a:avLst/>
          </a:prstGeom>
        </p:spPr>
      </p:pic>
      <p:sp>
        <p:nvSpPr>
          <p:cNvPr id="9" name="Shape 31"/>
          <p:cNvSpPr txBox="1"/>
          <p:nvPr/>
        </p:nvSpPr>
        <p:spPr>
          <a:xfrm>
            <a:off x="0" y="3482716"/>
            <a:ext cx="9144000" cy="1660783"/>
          </a:xfrm>
          <a:prstGeom prst="rect">
            <a:avLst/>
          </a:prstGeom>
          <a:gradFill flip="none" rotWithShape="1">
            <a:gsLst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lIns="0" tIns="91440" rIns="91425" bIns="91425" anchor="t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44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For this talk, we’ll use two example </a:t>
            </a:r>
            <a:r>
              <a:rPr lang="en-US" sz="4400" b="1" dirty="0" err="1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microservices</a:t>
            </a:r>
            <a:endParaRPr lang="en-US" sz="4400" b="1" dirty="0" smtClean="0">
              <a:solidFill>
                <a:schemeClr val="tx1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04612822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3608033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>
                <a:solidFill>
                  <a:srgbClr val="D97552"/>
                </a:solidFill>
                <a:latin typeface="Consolas"/>
              </a:rPr>
              <a:t>require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'</a:t>
            </a:r>
            <a:r>
              <a:rPr lang="en-US" sz="2000" dirty="0" err="1">
                <a:solidFill>
                  <a:srgbClr val="55A433"/>
                </a:solidFill>
                <a:latin typeface="Consolas"/>
              </a:rPr>
              <a:t>sinatra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'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fr-FR" sz="2000" dirty="0" err="1" smtClean="0">
                <a:solidFill>
                  <a:srgbClr val="F6F6F6"/>
                </a:solidFill>
                <a:latin typeface="Consolas"/>
              </a:rPr>
              <a:t>get</a:t>
            </a:r>
            <a:r>
              <a:rPr lang="fr-FR" sz="2000" dirty="0" smtClean="0">
                <a:solidFill>
                  <a:srgbClr val="F6F6F6"/>
                </a:solidFill>
                <a:latin typeface="Consolas"/>
              </a:rPr>
              <a:t> </a:t>
            </a:r>
            <a:r>
              <a:rPr lang="fr-FR" sz="2000" dirty="0">
                <a:solidFill>
                  <a:srgbClr val="55A433"/>
                </a:solidFill>
                <a:latin typeface="Consolas"/>
              </a:rPr>
              <a:t>"/"</a:t>
            </a:r>
            <a:r>
              <a:rPr lang="fr-FR" sz="2000" dirty="0">
                <a:solidFill>
                  <a:srgbClr val="F6F6F6"/>
                </a:solidFill>
                <a:latin typeface="Consolas"/>
              </a:rPr>
              <a:t> </a:t>
            </a:r>
            <a:r>
              <a:rPr lang="fr-FR" sz="2000" dirty="0">
                <a:solidFill>
                  <a:srgbClr val="D97552"/>
                </a:solidFill>
                <a:latin typeface="Consolas"/>
              </a:rPr>
              <a:t>do</a:t>
            </a:r>
            <a:endParaRPr lang="fr-FR" sz="2000" dirty="0">
              <a:solidFill>
                <a:srgbClr val="F6F6F6"/>
              </a:solidFill>
              <a:latin typeface="Consolas"/>
            </a:endParaRPr>
          </a:p>
          <a:p>
            <a:r>
              <a:rPr lang="fr-FR" sz="2000" dirty="0">
                <a:solidFill>
                  <a:srgbClr val="F6F6F6"/>
                </a:solidFill>
                <a:latin typeface="Consolas"/>
              </a:rPr>
              <a:t>  </a:t>
            </a:r>
            <a:r>
              <a:rPr lang="fr-FR" sz="2000" dirty="0">
                <a:solidFill>
                  <a:srgbClr val="55A433"/>
                </a:solidFill>
                <a:latin typeface="Consolas"/>
              </a:rPr>
              <a:t>"Hello, World!"</a:t>
            </a:r>
            <a:endParaRPr lang="fr-FR" sz="2000" dirty="0">
              <a:solidFill>
                <a:srgbClr val="F6F6F6"/>
              </a:solidFill>
              <a:latin typeface="Consolas"/>
            </a:endParaRPr>
          </a:p>
          <a:p>
            <a:r>
              <a:rPr lang="fr-FR" sz="2000" dirty="0">
                <a:solidFill>
                  <a:srgbClr val="D97552"/>
                </a:solidFill>
                <a:latin typeface="Consolas"/>
              </a:rPr>
              <a:t>end</a:t>
            </a:r>
            <a:endParaRPr lang="fr-FR" sz="2000" dirty="0">
              <a:solidFill>
                <a:srgbClr val="F6F6F6"/>
              </a:solidFill>
              <a:latin typeface="Consolas"/>
            </a:endParaRP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A </a:t>
            </a:r>
            <a:r>
              <a:rPr lang="en-US" sz="4000" dirty="0" err="1" smtClean="0">
                <a:solidFill>
                  <a:srgbClr val="ECBC28"/>
                </a:solidFill>
                <a:sym typeface="Droid Serif"/>
              </a:rPr>
              <a:t>sinatra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 backend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 that returns “Hello, World”</a:t>
            </a:r>
            <a:endParaRPr lang="en" sz="4000" dirty="0">
              <a:solidFill>
                <a:schemeClr val="bg1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216825131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3608033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>
                <a:solidFill>
                  <a:srgbClr val="D97552"/>
                </a:solidFill>
                <a:latin typeface="Consolas"/>
              </a:rPr>
              <a:t>class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ApplicationController</a:t>
            </a:r>
            <a:r>
              <a:rPr lang="en-US" sz="2000" i="1" dirty="0">
                <a:solidFill>
                  <a:srgbClr val="884923"/>
                </a:solidFill>
                <a:latin typeface="Consolas-Italic"/>
              </a:rPr>
              <a:t> &lt; </a:t>
            </a:r>
            <a:r>
              <a:rPr lang="en-US" sz="2000" i="1" dirty="0" err="1">
                <a:solidFill>
                  <a:srgbClr val="884923"/>
                </a:solidFill>
                <a:latin typeface="Consolas-Italic"/>
              </a:rPr>
              <a:t>ActionController</a:t>
            </a:r>
            <a:r>
              <a:rPr lang="en-US" sz="2000" i="1" dirty="0">
                <a:solidFill>
                  <a:srgbClr val="884923"/>
                </a:solidFill>
                <a:latin typeface="Consolas-Italic"/>
              </a:rPr>
              <a:t>::</a:t>
            </a:r>
            <a:r>
              <a:rPr lang="en-US" sz="2000" i="1" dirty="0" smtClean="0">
                <a:solidFill>
                  <a:srgbClr val="884923"/>
                </a:solidFill>
                <a:latin typeface="Consolas-Italic"/>
              </a:rPr>
              <a:t>Base</a:t>
            </a:r>
            <a:endParaRPr lang="en-US" sz="2000" dirty="0" smtClean="0">
              <a:solidFill>
                <a:srgbClr val="D97552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D97552"/>
                </a:solidFill>
                <a:latin typeface="Consolas"/>
              </a:rPr>
              <a:t>  </a:t>
            </a:r>
            <a:r>
              <a:rPr lang="en-US" sz="2000" dirty="0" err="1" smtClean="0">
                <a:solidFill>
                  <a:srgbClr val="D97552"/>
                </a:solidFill>
                <a:latin typeface="Consolas"/>
              </a:rPr>
              <a:t>def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78ADFF"/>
                </a:solidFill>
                <a:latin typeface="Consolas"/>
              </a:rPr>
              <a:t>index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</a:t>
            </a:r>
            <a:r>
              <a:rPr lang="en-US" sz="2000" dirty="0" err="1" smtClean="0">
                <a:solidFill>
                  <a:srgbClr val="F6F6F6"/>
                </a:solidFill>
                <a:latin typeface="Consolas"/>
              </a:rPr>
              <a:t>url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D97552"/>
                </a:solidFill>
                <a:latin typeface="Consolas"/>
              </a:rPr>
              <a:t>=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 err="1">
                <a:solidFill>
                  <a:srgbClr val="89708B"/>
                </a:solidFill>
                <a:latin typeface="Consolas"/>
              </a:rPr>
              <a:t>URI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.parse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(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backend_addr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)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</a:t>
            </a:r>
            <a:r>
              <a:rPr lang="en-US" sz="2000" dirty="0" err="1" smtClean="0">
                <a:solidFill>
                  <a:srgbClr val="F6F6F6"/>
                </a:solidFill>
                <a:latin typeface="Consolas"/>
              </a:rPr>
              <a:t>req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D97552"/>
                </a:solidFill>
                <a:latin typeface="Consolas"/>
              </a:rPr>
              <a:t>=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89708B"/>
                </a:solidFill>
                <a:latin typeface="Consolas"/>
              </a:rPr>
              <a:t>Net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::</a:t>
            </a:r>
            <a:r>
              <a:rPr lang="en-US" sz="2000" dirty="0">
                <a:solidFill>
                  <a:srgbClr val="89708B"/>
                </a:solidFill>
                <a:latin typeface="Consolas"/>
              </a:rPr>
              <a:t>HTTP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::</a:t>
            </a:r>
            <a:r>
              <a:rPr lang="en-US" sz="2000" dirty="0" err="1">
                <a:solidFill>
                  <a:srgbClr val="89708B"/>
                </a:solidFill>
                <a:latin typeface="Consolas"/>
              </a:rPr>
              <a:t>Get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.</a:t>
            </a:r>
            <a:r>
              <a:rPr lang="en-US" sz="2000" dirty="0" err="1">
                <a:solidFill>
                  <a:srgbClr val="D97552"/>
                </a:solidFill>
                <a:latin typeface="Consolas"/>
              </a:rPr>
              <a:t>new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(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url.to_s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)</a:t>
            </a: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res </a:t>
            </a:r>
            <a:r>
              <a:rPr lang="en-US" sz="2000" dirty="0">
                <a:solidFill>
                  <a:srgbClr val="D97552"/>
                </a:solidFill>
                <a:latin typeface="Consolas"/>
              </a:rPr>
              <a:t>=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89708B"/>
                </a:solidFill>
                <a:latin typeface="Consolas"/>
              </a:rPr>
              <a:t>Net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::</a:t>
            </a:r>
            <a:r>
              <a:rPr lang="en-US" sz="2000" dirty="0" err="1">
                <a:solidFill>
                  <a:srgbClr val="89708B"/>
                </a:solidFill>
                <a:latin typeface="Consolas"/>
              </a:rPr>
              <a:t>HTTP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.start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(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url.host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, 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url.port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) {|</a:t>
            </a:r>
            <a:r>
              <a:rPr lang="en-US" sz="2000" dirty="0">
                <a:solidFill>
                  <a:srgbClr val="3170DC"/>
                </a:solidFill>
                <a:latin typeface="Consolas"/>
              </a:rPr>
              <a:t>http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|</a:t>
            </a: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</a:t>
            </a:r>
            <a:r>
              <a:rPr lang="en-US" sz="2000" dirty="0" err="1" smtClean="0">
                <a:solidFill>
                  <a:srgbClr val="F6F6F6"/>
                </a:solidFill>
                <a:latin typeface="Consolas"/>
              </a:rPr>
              <a:t>http.request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(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req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)</a:t>
            </a:r>
          </a:p>
          <a:p>
            <a:r>
              <a:rPr lang="de-DE" sz="2000" dirty="0">
                <a:solidFill>
                  <a:srgbClr val="F6F6F6"/>
                </a:solidFill>
                <a:latin typeface="Consolas"/>
              </a:rPr>
              <a:t>  </a:t>
            </a:r>
            <a:r>
              <a:rPr lang="de-DE" sz="2000" dirty="0" smtClean="0">
                <a:solidFill>
                  <a:srgbClr val="F6F6F6"/>
                </a:solidFill>
                <a:latin typeface="Consolas"/>
              </a:rPr>
              <a:t>  }</a:t>
            </a:r>
            <a:endParaRPr lang="de-DE" sz="2000" dirty="0">
              <a:solidFill>
                <a:srgbClr val="F6F6F6"/>
              </a:solidFill>
              <a:latin typeface="Consolas"/>
            </a:endParaRPr>
          </a:p>
          <a:p>
            <a:r>
              <a:rPr lang="de-DE" sz="2000" dirty="0">
                <a:solidFill>
                  <a:srgbClr val="F6F6F6"/>
                </a:solidFill>
                <a:latin typeface="Consolas"/>
              </a:rPr>
              <a:t>  </a:t>
            </a:r>
            <a:r>
              <a:rPr lang="de-DE" sz="2000" dirty="0" smtClean="0">
                <a:solidFill>
                  <a:srgbClr val="F6F6F6"/>
                </a:solidFill>
                <a:latin typeface="Consolas"/>
              </a:rPr>
              <a:t>  </a:t>
            </a:r>
            <a:r>
              <a:rPr lang="de-DE" sz="2000" dirty="0" smtClean="0">
                <a:solidFill>
                  <a:srgbClr val="3170DC"/>
                </a:solidFill>
                <a:latin typeface="Consolas"/>
              </a:rPr>
              <a:t>@</a:t>
            </a:r>
            <a:r>
              <a:rPr lang="de-DE" sz="2000" dirty="0" err="1">
                <a:solidFill>
                  <a:srgbClr val="3170DC"/>
                </a:solidFill>
                <a:latin typeface="Consolas"/>
              </a:rPr>
              <a:t>text</a:t>
            </a:r>
            <a:r>
              <a:rPr lang="de-DE" sz="2000" dirty="0">
                <a:solidFill>
                  <a:srgbClr val="F6F6F6"/>
                </a:solidFill>
                <a:latin typeface="Consolas"/>
              </a:rPr>
              <a:t> </a:t>
            </a:r>
            <a:r>
              <a:rPr lang="de-DE" sz="2000" dirty="0">
                <a:solidFill>
                  <a:srgbClr val="D97552"/>
                </a:solidFill>
                <a:latin typeface="Consolas"/>
              </a:rPr>
              <a:t>=</a:t>
            </a:r>
            <a:r>
              <a:rPr lang="de-DE" sz="2000" dirty="0">
                <a:solidFill>
                  <a:srgbClr val="F6F6F6"/>
                </a:solidFill>
                <a:latin typeface="Consolas"/>
              </a:rPr>
              <a:t> </a:t>
            </a:r>
            <a:r>
              <a:rPr lang="de-DE" sz="2000" dirty="0" err="1">
                <a:solidFill>
                  <a:srgbClr val="F6F6F6"/>
                </a:solidFill>
                <a:latin typeface="Consolas"/>
              </a:rPr>
              <a:t>res.body</a:t>
            </a:r>
            <a:endParaRPr lang="de-DE" sz="2000" dirty="0">
              <a:solidFill>
                <a:srgbClr val="F6F6F6"/>
              </a:solidFill>
              <a:latin typeface="Consolas"/>
            </a:endParaRPr>
          </a:p>
          <a:p>
            <a:r>
              <a:rPr lang="de-DE" sz="2000" dirty="0" smtClean="0">
                <a:solidFill>
                  <a:srgbClr val="D97552"/>
                </a:solidFill>
                <a:latin typeface="Consolas"/>
              </a:rPr>
              <a:t>  end</a:t>
            </a:r>
          </a:p>
          <a:p>
            <a:r>
              <a:rPr lang="de-DE" sz="2000" dirty="0">
                <a:solidFill>
                  <a:srgbClr val="D97552"/>
                </a:solidFill>
                <a:latin typeface="Consolas"/>
              </a:rPr>
              <a:t>end</a:t>
            </a:r>
            <a:endParaRPr lang="de-DE" sz="2000" dirty="0">
              <a:solidFill>
                <a:srgbClr val="F6F6F6"/>
              </a:solidFill>
              <a:latin typeface="Consolas"/>
            </a:endParaRPr>
          </a:p>
          <a:p>
            <a:endParaRPr lang="de-DE" sz="2000" dirty="0">
              <a:solidFill>
                <a:srgbClr val="F6F6F6"/>
              </a:solidFill>
              <a:latin typeface="Consolas"/>
            </a:endParaRP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A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rails frontend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 that calls the </a:t>
            </a:r>
            <a:r>
              <a:rPr lang="en-US" sz="4000" dirty="0" err="1" smtClean="0">
                <a:solidFill>
                  <a:schemeClr val="bg1"/>
                </a:solidFill>
                <a:sym typeface="Droid Serif"/>
              </a:rPr>
              <a:t>sinatra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 backend</a:t>
            </a:r>
            <a:endParaRPr lang="en" sz="4000" dirty="0">
              <a:solidFill>
                <a:schemeClr val="bg1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383943944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3608033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>
                <a:solidFill>
                  <a:srgbClr val="78ADFF"/>
                </a:solidFill>
                <a:latin typeface="Consolas"/>
              </a:rPr>
              <a:t>&lt;h1&gt;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Rails Frontend</a:t>
            </a:r>
            <a:r>
              <a:rPr lang="en-US" sz="2000" dirty="0">
                <a:solidFill>
                  <a:srgbClr val="78ADFF"/>
                </a:solidFill>
                <a:latin typeface="Consolas"/>
              </a:rPr>
              <a:t>&lt;/h1&gt;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hr-HR" sz="2000" dirty="0">
                <a:solidFill>
                  <a:srgbClr val="78ADFF"/>
                </a:solidFill>
                <a:latin typeface="Consolas"/>
              </a:rPr>
              <a:t>&lt;p&gt;</a:t>
            </a:r>
            <a:endParaRPr lang="hr-HR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Response from the backend: </a:t>
            </a:r>
            <a:r>
              <a:rPr lang="en-US" sz="2000" dirty="0">
                <a:solidFill>
                  <a:srgbClr val="D8BA76"/>
                </a:solidFill>
                <a:latin typeface="Consolas"/>
              </a:rPr>
              <a:t>&lt;strong&gt;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&lt;%= </a:t>
            </a:r>
            <a:r>
              <a:rPr lang="en-US" sz="2000" dirty="0">
                <a:solidFill>
                  <a:srgbClr val="3170DC"/>
                </a:solidFill>
                <a:latin typeface="Consolas"/>
              </a:rPr>
              <a:t>@text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%&gt;</a:t>
            </a:r>
            <a:r>
              <a:rPr lang="en-US" sz="2000" dirty="0">
                <a:solidFill>
                  <a:srgbClr val="D8BA76"/>
                </a:solidFill>
                <a:latin typeface="Consolas"/>
              </a:rPr>
              <a:t>&lt;/strong&gt;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>
                <a:solidFill>
                  <a:srgbClr val="78ADFF"/>
                </a:solidFill>
                <a:latin typeface="Consolas"/>
              </a:rPr>
              <a:t>&lt;/p&gt;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And renders the response as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HTML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207304941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inding-roa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73" y="-10671"/>
            <a:ext cx="9204490" cy="515417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hape 37"/>
          <p:cNvSpPr txBox="1"/>
          <p:nvPr/>
        </p:nvSpPr>
        <p:spPr>
          <a:xfrm>
            <a:off x="-10673" y="1012227"/>
            <a:ext cx="9204491" cy="4159385"/>
          </a:xfrm>
          <a:prstGeom prst="rect">
            <a:avLst/>
          </a:prstGeom>
          <a:noFill/>
          <a:ln>
            <a:noFill/>
          </a:ln>
        </p:spPr>
        <p:txBody>
          <a:bodyPr lIns="91425" tIns="91440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endParaRPr lang="en-US" sz="3600" dirty="0" smtClean="0">
              <a:solidFill>
                <a:schemeClr val="bg2"/>
              </a:solidFill>
              <a:sym typeface="Droid Serif"/>
            </a:endParaRPr>
          </a:p>
          <a:p>
            <a:pPr marL="1280160" indent="-914400">
              <a:buFont typeface="+mj-lt"/>
              <a:buAutoNum type="arabicPeriod"/>
            </a:pPr>
            <a:r>
              <a:rPr lang="en-US" sz="3600" dirty="0" err="1" smtClean="0">
                <a:solidFill>
                  <a:schemeClr val="bg2"/>
                </a:solidFill>
                <a:sym typeface="Droid Serif"/>
              </a:rPr>
              <a:t>Microservices</a:t>
            </a:r>
            <a:endParaRPr lang="en-US" sz="3600" dirty="0" smtClean="0">
              <a:solidFill>
                <a:schemeClr val="bg2"/>
              </a:solidFill>
              <a:sym typeface="Droid Serif"/>
            </a:endParaRPr>
          </a:p>
          <a:p>
            <a:pPr marL="1280160" indent="-914400">
              <a:buFont typeface="+mj-lt"/>
              <a:buAutoNum type="arabicPeriod"/>
            </a:pPr>
            <a:r>
              <a:rPr lang="en-US" sz="3600" dirty="0" err="1" smtClean="0">
                <a:solidFill>
                  <a:schemeClr val="bg1"/>
                </a:solidFill>
                <a:sym typeface="Droid Serif"/>
              </a:rPr>
              <a:t>Docker</a:t>
            </a:r>
            <a:endParaRPr lang="en-US" sz="3600" dirty="0" smtClean="0">
              <a:solidFill>
                <a:schemeClr val="bg1"/>
              </a:solidFill>
              <a:sym typeface="Droid Serif"/>
            </a:endParaRPr>
          </a:p>
          <a:p>
            <a:pPr marL="1280160" indent="-914400">
              <a:buFont typeface="+mj-lt"/>
              <a:buAutoNum type="arabicPeriod"/>
            </a:pPr>
            <a:r>
              <a:rPr lang="en-US" sz="3600" dirty="0" err="1" smtClean="0">
                <a:solidFill>
                  <a:schemeClr val="bg2"/>
                </a:solidFill>
                <a:sym typeface="Droid Serif"/>
              </a:rPr>
              <a:t>Terraform</a:t>
            </a:r>
            <a:endParaRPr lang="en-US" sz="3600" dirty="0" smtClean="0">
              <a:solidFill>
                <a:schemeClr val="bg2"/>
              </a:solidFill>
              <a:sym typeface="Droid Serif"/>
            </a:endParaRPr>
          </a:p>
          <a:p>
            <a:pPr marL="1280160" indent="-914400">
              <a:buFont typeface="+mj-lt"/>
              <a:buAutoNum type="arabicPeriod"/>
            </a:pPr>
            <a:r>
              <a:rPr lang="en-US" sz="3600" dirty="0" smtClean="0">
                <a:solidFill>
                  <a:schemeClr val="bg2"/>
                </a:solidFill>
                <a:sym typeface="Droid Serif"/>
              </a:rPr>
              <a:t>ECS</a:t>
            </a:r>
          </a:p>
          <a:p>
            <a:pPr marL="1280160" indent="-914400">
              <a:buFont typeface="+mj-lt"/>
              <a:buAutoNum type="arabicPeriod"/>
            </a:pPr>
            <a:r>
              <a:rPr lang="en-US" sz="3600" dirty="0" smtClean="0">
                <a:solidFill>
                  <a:schemeClr val="bg2"/>
                </a:solidFill>
                <a:sym typeface="Droid Serif"/>
              </a:rPr>
              <a:t>Recap</a:t>
            </a:r>
          </a:p>
          <a:p>
            <a:endParaRPr lang="en-US" sz="3600" dirty="0" smtClean="0">
              <a:solidFill>
                <a:schemeClr val="bg2"/>
              </a:solidFill>
              <a:sym typeface="Droid Serif"/>
            </a:endParaRPr>
          </a:p>
          <a:p>
            <a:pPr marL="1280160" indent="-914400">
              <a:buFont typeface="+mj-lt"/>
              <a:buAutoNum type="arabicPeriod"/>
            </a:pPr>
            <a:endParaRPr lang="en-US" sz="3600" dirty="0" smtClean="0">
              <a:solidFill>
                <a:schemeClr val="bg2"/>
              </a:solidFill>
              <a:sym typeface="Droid Serif"/>
            </a:endParaRPr>
          </a:p>
        </p:txBody>
      </p:sp>
      <p:sp>
        <p:nvSpPr>
          <p:cNvPr id="4" name="Shape 114"/>
          <p:cNvSpPr txBox="1"/>
          <p:nvPr/>
        </p:nvSpPr>
        <p:spPr>
          <a:xfrm>
            <a:off x="309517" y="-10671"/>
            <a:ext cx="6777286" cy="12485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6000" b="1" dirty="0" smtClean="0">
                <a:solidFill>
                  <a:srgbClr val="FED136"/>
                </a:solidFill>
                <a:latin typeface="Montserrat"/>
                <a:ea typeface="Montserrat"/>
                <a:cs typeface="Montserrat"/>
                <a:sym typeface="Montserrat"/>
              </a:rPr>
              <a:t>Outline</a:t>
            </a:r>
            <a:endParaRPr lang="en" sz="6000" b="1" u="sng" dirty="0">
              <a:solidFill>
                <a:srgbClr val="FED13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71581954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1"/>
          <p:cNvSpPr txBox="1"/>
          <p:nvPr/>
        </p:nvSpPr>
        <p:spPr>
          <a:xfrm>
            <a:off x="96544" y="1250835"/>
            <a:ext cx="8853217" cy="2641830"/>
          </a:xfrm>
          <a:prstGeom prst="rect">
            <a:avLst/>
          </a:prstGeom>
          <a:noFill/>
          <a:ln>
            <a:noFill/>
          </a:ln>
        </p:spPr>
        <p:txBody>
          <a:bodyPr lIns="91440" tIns="91440" rIns="91425" bIns="91425" anchor="ctr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4000" b="1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Docker allows you to build and run code in </a:t>
            </a:r>
            <a:r>
              <a:rPr lang="en-US" sz="40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158360630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1"/>
          <p:cNvSpPr txBox="1"/>
          <p:nvPr/>
        </p:nvSpPr>
        <p:spPr>
          <a:xfrm>
            <a:off x="96544" y="1250835"/>
            <a:ext cx="8853217" cy="2641830"/>
          </a:xfrm>
          <a:prstGeom prst="rect">
            <a:avLst/>
          </a:prstGeom>
          <a:noFill/>
          <a:ln>
            <a:noFill/>
          </a:ln>
        </p:spPr>
        <p:txBody>
          <a:bodyPr lIns="91440" tIns="91440" rIns="91425" bIns="91425" anchor="ctr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Containers are like </a:t>
            </a:r>
            <a:r>
              <a:rPr lang="en-US" sz="40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lightweight</a:t>
            </a: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 Virtual Machines (VMs)</a:t>
            </a:r>
            <a:endParaRPr lang="en-US" sz="4000" b="1" dirty="0" smtClean="0">
              <a:solidFill>
                <a:srgbClr val="ECBC28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4329446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0730" y="3495030"/>
            <a:ext cx="3689822" cy="379127"/>
          </a:xfrm>
          <a:prstGeom prst="rect">
            <a:avLst/>
          </a:prstGeom>
          <a:solidFill>
            <a:srgbClr val="C4AFA7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effectLst/>
              </a:rPr>
              <a:t>Hardware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0730" y="3046392"/>
            <a:ext cx="3689822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effectLst/>
              </a:rPr>
              <a:t>Host OS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0730" y="2592178"/>
            <a:ext cx="3689822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effectLst/>
              </a:rPr>
              <a:t>Host User Space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0730" y="2143542"/>
            <a:ext cx="3689822" cy="379127"/>
          </a:xfrm>
          <a:prstGeom prst="rect">
            <a:avLst/>
          </a:prstGeom>
          <a:solidFill>
            <a:srgbClr val="ECBC28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effectLst/>
              </a:rPr>
              <a:t>Virtual Machine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0731" y="1683749"/>
            <a:ext cx="1181499" cy="379127"/>
          </a:xfrm>
          <a:prstGeom prst="rect">
            <a:avLst/>
          </a:prstGeom>
          <a:solidFill>
            <a:srgbClr val="C4AFA7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Virtualized hardware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039053" y="1683749"/>
            <a:ext cx="1181499" cy="379127"/>
          </a:xfrm>
          <a:prstGeom prst="rect">
            <a:avLst/>
          </a:prstGeom>
          <a:solidFill>
            <a:srgbClr val="C4AFA7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Virtualized hardware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782496" y="1683749"/>
            <a:ext cx="1181499" cy="379127"/>
          </a:xfrm>
          <a:prstGeom prst="rect">
            <a:avLst/>
          </a:prstGeom>
          <a:solidFill>
            <a:srgbClr val="C4AFA7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Virtualized hardware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30731" y="1231756"/>
            <a:ext cx="1181499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Guest OS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30730" y="789042"/>
            <a:ext cx="1181499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Guest User Space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30730" y="340406"/>
            <a:ext cx="1181499" cy="37912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App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782497" y="1231756"/>
            <a:ext cx="1181499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Guest OS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782496" y="789042"/>
            <a:ext cx="1181499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Guest </a:t>
            </a:r>
            <a:r>
              <a:rPr lang="en-US" sz="1000" dirty="0" smtClean="0">
                <a:solidFill>
                  <a:schemeClr val="tx1"/>
                </a:solidFill>
                <a:effectLst/>
              </a:rPr>
              <a:t>User Space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782496" y="340406"/>
            <a:ext cx="1181499" cy="37912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App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039054" y="1231756"/>
            <a:ext cx="1181499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Guest OS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039053" y="789042"/>
            <a:ext cx="1181499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Guest </a:t>
            </a:r>
            <a:r>
              <a:rPr lang="en-US" sz="1000" dirty="0" smtClean="0">
                <a:solidFill>
                  <a:schemeClr val="tx1"/>
                </a:solidFill>
                <a:effectLst/>
              </a:rPr>
              <a:t>User Space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39053" y="340406"/>
            <a:ext cx="1181499" cy="37912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App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32" name="Shape 37"/>
          <p:cNvSpPr txBox="1"/>
          <p:nvPr/>
        </p:nvSpPr>
        <p:spPr>
          <a:xfrm>
            <a:off x="-10624" y="3784958"/>
            <a:ext cx="9154624" cy="135854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3200" dirty="0" smtClean="0">
                <a:solidFill>
                  <a:schemeClr val="bg1"/>
                </a:solidFill>
                <a:sym typeface="Droid Serif"/>
              </a:rPr>
              <a:t>VMs virtualize the </a:t>
            </a:r>
            <a:r>
              <a:rPr lang="en-US" sz="3200" dirty="0" smtClean="0">
                <a:solidFill>
                  <a:srgbClr val="ECBC28"/>
                </a:solidFill>
                <a:sym typeface="Droid Serif"/>
              </a:rPr>
              <a:t>hardware</a:t>
            </a:r>
            <a:r>
              <a:rPr lang="en-US" sz="3200" dirty="0" smtClean="0">
                <a:solidFill>
                  <a:schemeClr val="bg1"/>
                </a:solidFill>
                <a:sym typeface="Droid Serif"/>
              </a:rPr>
              <a:t> and run an entire guest OS on top of the host OS</a:t>
            </a:r>
            <a:endParaRPr lang="en" sz="32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132632068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0730" y="3495030"/>
            <a:ext cx="3689822" cy="379127"/>
          </a:xfrm>
          <a:prstGeom prst="rect">
            <a:avLst/>
          </a:prstGeom>
          <a:solidFill>
            <a:srgbClr val="C4AFA7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effectLst/>
              </a:rPr>
              <a:t>Hardware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0730" y="3046392"/>
            <a:ext cx="3689822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effectLst/>
              </a:rPr>
              <a:t>Host OS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0730" y="2592178"/>
            <a:ext cx="3689822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effectLst/>
              </a:rPr>
              <a:t>Host User Space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0730" y="2143542"/>
            <a:ext cx="3689822" cy="379127"/>
          </a:xfrm>
          <a:prstGeom prst="rect">
            <a:avLst/>
          </a:prstGeom>
          <a:solidFill>
            <a:srgbClr val="ECBC28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effectLst/>
              </a:rPr>
              <a:t>Virtual Machine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0731" y="1683749"/>
            <a:ext cx="1181499" cy="379127"/>
          </a:xfrm>
          <a:prstGeom prst="rect">
            <a:avLst/>
          </a:prstGeom>
          <a:solidFill>
            <a:srgbClr val="C4AFA7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Virtualized hardware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039053" y="1683749"/>
            <a:ext cx="1181499" cy="379127"/>
          </a:xfrm>
          <a:prstGeom prst="rect">
            <a:avLst/>
          </a:prstGeom>
          <a:solidFill>
            <a:srgbClr val="C4AFA7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Virtualized hardware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782496" y="1683749"/>
            <a:ext cx="1181499" cy="379127"/>
          </a:xfrm>
          <a:prstGeom prst="rect">
            <a:avLst/>
          </a:prstGeom>
          <a:solidFill>
            <a:srgbClr val="C4AFA7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Virtualized hardware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30731" y="1231756"/>
            <a:ext cx="1181499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Guest OS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30730" y="789042"/>
            <a:ext cx="1181499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Guest </a:t>
            </a:r>
            <a:r>
              <a:rPr lang="en-US" sz="1000" dirty="0" smtClean="0">
                <a:solidFill>
                  <a:schemeClr val="tx1"/>
                </a:solidFill>
                <a:effectLst/>
              </a:rPr>
              <a:t>User Space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30730" y="340406"/>
            <a:ext cx="1181499" cy="37912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App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782497" y="1231756"/>
            <a:ext cx="1181499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Guest OS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782496" y="789042"/>
            <a:ext cx="1181499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Guest </a:t>
            </a:r>
            <a:r>
              <a:rPr lang="en-US" sz="1000" dirty="0" smtClean="0">
                <a:solidFill>
                  <a:schemeClr val="tx1"/>
                </a:solidFill>
                <a:effectLst/>
              </a:rPr>
              <a:t>User Space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782496" y="340406"/>
            <a:ext cx="1181499" cy="37912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App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039054" y="1231756"/>
            <a:ext cx="1181499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Guest OS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039053" y="789042"/>
            <a:ext cx="1181499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Guest </a:t>
            </a:r>
            <a:r>
              <a:rPr lang="en-US" sz="1000" dirty="0" smtClean="0">
                <a:solidFill>
                  <a:schemeClr val="tx1"/>
                </a:solidFill>
                <a:effectLst/>
              </a:rPr>
              <a:t>User Space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39053" y="340406"/>
            <a:ext cx="1181499" cy="37912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App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32" name="Shape 37"/>
          <p:cNvSpPr txBox="1"/>
          <p:nvPr/>
        </p:nvSpPr>
        <p:spPr>
          <a:xfrm>
            <a:off x="-10624" y="3784958"/>
            <a:ext cx="9154624" cy="135854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3200" dirty="0" smtClean="0">
                <a:solidFill>
                  <a:schemeClr val="bg1"/>
                </a:solidFill>
                <a:sym typeface="Droid Serif"/>
              </a:rPr>
              <a:t>This provides good isolation, but lots of CPU, memory, disk, &amp; startup </a:t>
            </a:r>
            <a:r>
              <a:rPr lang="en-US" sz="3200" dirty="0" smtClean="0">
                <a:solidFill>
                  <a:srgbClr val="ECBC28"/>
                </a:solidFill>
                <a:sym typeface="Droid Serif"/>
              </a:rPr>
              <a:t>overhead</a:t>
            </a:r>
            <a:endParaRPr lang="en" sz="32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157600079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0730" y="3495030"/>
            <a:ext cx="3689822" cy="379127"/>
          </a:xfrm>
          <a:prstGeom prst="rect">
            <a:avLst/>
          </a:prstGeom>
          <a:solidFill>
            <a:srgbClr val="C4AFA7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effectLst/>
              </a:rPr>
              <a:t>Hardware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0730" y="3046392"/>
            <a:ext cx="3689822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effectLst/>
              </a:rPr>
              <a:t>Host OS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0730" y="2592178"/>
            <a:ext cx="3689822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effectLst/>
              </a:rPr>
              <a:t>Host User Space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0730" y="2143542"/>
            <a:ext cx="3689822" cy="379127"/>
          </a:xfrm>
          <a:prstGeom prst="rect">
            <a:avLst/>
          </a:prstGeom>
          <a:solidFill>
            <a:srgbClr val="ECBC28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effectLst/>
              </a:rPr>
              <a:t>Virtual Machine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0731" y="1683749"/>
            <a:ext cx="1181499" cy="379127"/>
          </a:xfrm>
          <a:prstGeom prst="rect">
            <a:avLst/>
          </a:prstGeom>
          <a:solidFill>
            <a:srgbClr val="C4AFA7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Virtualized hardware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039053" y="1683749"/>
            <a:ext cx="1181499" cy="379127"/>
          </a:xfrm>
          <a:prstGeom prst="rect">
            <a:avLst/>
          </a:prstGeom>
          <a:solidFill>
            <a:srgbClr val="C4AFA7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Virtualized hardware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782496" y="1683749"/>
            <a:ext cx="1181499" cy="379127"/>
          </a:xfrm>
          <a:prstGeom prst="rect">
            <a:avLst/>
          </a:prstGeom>
          <a:solidFill>
            <a:srgbClr val="C4AFA7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Virtualized hardware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30731" y="1231756"/>
            <a:ext cx="1181499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Guest OS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30730" y="789042"/>
            <a:ext cx="1181499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Guest </a:t>
            </a:r>
            <a:r>
              <a:rPr lang="en-US" sz="1000" dirty="0" smtClean="0">
                <a:solidFill>
                  <a:schemeClr val="tx1"/>
                </a:solidFill>
                <a:effectLst/>
              </a:rPr>
              <a:t>User Space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30730" y="340406"/>
            <a:ext cx="1181499" cy="37912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App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782497" y="1231756"/>
            <a:ext cx="1181499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Guest OS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782496" y="789042"/>
            <a:ext cx="1181499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Guest </a:t>
            </a:r>
            <a:r>
              <a:rPr lang="en-US" sz="1000" dirty="0" smtClean="0">
                <a:solidFill>
                  <a:schemeClr val="tx1"/>
                </a:solidFill>
                <a:effectLst/>
              </a:rPr>
              <a:t>User Space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782496" y="340406"/>
            <a:ext cx="1181499" cy="37912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App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039054" y="1231756"/>
            <a:ext cx="1181499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Guest OS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039053" y="789042"/>
            <a:ext cx="1181499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Guest </a:t>
            </a:r>
            <a:r>
              <a:rPr lang="en-US" sz="1000" dirty="0" smtClean="0">
                <a:solidFill>
                  <a:schemeClr val="tx1"/>
                </a:solidFill>
                <a:effectLst/>
              </a:rPr>
              <a:t>User Space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39053" y="340406"/>
            <a:ext cx="1181499" cy="37912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App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32" name="Shape 37"/>
          <p:cNvSpPr txBox="1"/>
          <p:nvPr/>
        </p:nvSpPr>
        <p:spPr>
          <a:xfrm>
            <a:off x="-10624" y="3784958"/>
            <a:ext cx="9154624" cy="135854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3200" dirty="0" smtClean="0">
                <a:solidFill>
                  <a:schemeClr val="bg1"/>
                </a:solidFill>
                <a:sym typeface="Droid Serif"/>
              </a:rPr>
              <a:t>Containers virtualize </a:t>
            </a:r>
            <a:r>
              <a:rPr lang="en-US" sz="3200" dirty="0" smtClean="0">
                <a:solidFill>
                  <a:srgbClr val="ECBC28"/>
                </a:solidFill>
                <a:sym typeface="Droid Serif"/>
              </a:rPr>
              <a:t>User Space </a:t>
            </a:r>
            <a:r>
              <a:rPr lang="en-US" sz="3200" dirty="0" smtClean="0">
                <a:solidFill>
                  <a:schemeClr val="bg1"/>
                </a:solidFill>
                <a:sym typeface="Droid Serif"/>
              </a:rPr>
              <a:t>(shared memory, processes, mount, network) </a:t>
            </a:r>
            <a:endParaRPr lang="en" sz="3200" dirty="0">
              <a:solidFill>
                <a:srgbClr val="ECBC28"/>
              </a:solidFill>
              <a:sym typeface="Droid Serif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752043" y="3495030"/>
            <a:ext cx="3689822" cy="379127"/>
          </a:xfrm>
          <a:prstGeom prst="rect">
            <a:avLst/>
          </a:prstGeom>
          <a:solidFill>
            <a:srgbClr val="C4AFA7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effectLst/>
              </a:rPr>
              <a:t>Hardware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752043" y="3046392"/>
            <a:ext cx="3689822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effectLst/>
              </a:rPr>
              <a:t>Host OS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752043" y="2592178"/>
            <a:ext cx="3689822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effectLst/>
              </a:rPr>
              <a:t>Host User Space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752043" y="2143542"/>
            <a:ext cx="3689822" cy="379127"/>
          </a:xfrm>
          <a:prstGeom prst="rect">
            <a:avLst/>
          </a:prstGeom>
          <a:solidFill>
            <a:srgbClr val="ECBC28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effectLst/>
              </a:rPr>
              <a:t>Container Engine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752044" y="1683749"/>
            <a:ext cx="1181499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Virtualized 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User Space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260366" y="1683749"/>
            <a:ext cx="1181499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Virtualized 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User Space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003809" y="1683749"/>
            <a:ext cx="1181499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Virtualized 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User Space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752043" y="1231756"/>
            <a:ext cx="1181499" cy="37912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App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003809" y="1231756"/>
            <a:ext cx="1181499" cy="37912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App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260366" y="1231756"/>
            <a:ext cx="1181499" cy="37912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App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6626908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1"/>
          <p:cNvSpPr txBox="1"/>
          <p:nvPr/>
        </p:nvSpPr>
        <p:spPr>
          <a:xfrm>
            <a:off x="0" y="4252550"/>
            <a:ext cx="9144000" cy="890948"/>
          </a:xfrm>
          <a:prstGeom prst="rect">
            <a:avLst/>
          </a:prstGeom>
          <a:noFill/>
          <a:ln>
            <a:noFill/>
          </a:ln>
        </p:spPr>
        <p:txBody>
          <a:bodyPr lIns="0" tIns="91440" rIns="91425" bIns="91425" anchor="t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Ah, I just need to install make</a:t>
            </a:r>
          </a:p>
        </p:txBody>
      </p:sp>
      <p:pic>
        <p:nvPicPr>
          <p:cNvPr id="5" name="Picture 4" descr="rage-face-naiv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878" y="398084"/>
            <a:ext cx="3566245" cy="363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51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0730" y="3495030"/>
            <a:ext cx="3689822" cy="379127"/>
          </a:xfrm>
          <a:prstGeom prst="rect">
            <a:avLst/>
          </a:prstGeom>
          <a:solidFill>
            <a:srgbClr val="C4AFA7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effectLst/>
              </a:rPr>
              <a:t>Hardware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0730" y="3046392"/>
            <a:ext cx="3689822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effectLst/>
              </a:rPr>
              <a:t>Host OS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0730" y="2592178"/>
            <a:ext cx="3689822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effectLst/>
              </a:rPr>
              <a:t>Host User Space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0730" y="2143542"/>
            <a:ext cx="3689822" cy="379127"/>
          </a:xfrm>
          <a:prstGeom prst="rect">
            <a:avLst/>
          </a:prstGeom>
          <a:solidFill>
            <a:srgbClr val="ECBC28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Virtual Machine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0731" y="1683749"/>
            <a:ext cx="1181499" cy="379127"/>
          </a:xfrm>
          <a:prstGeom prst="rect">
            <a:avLst/>
          </a:prstGeom>
          <a:solidFill>
            <a:srgbClr val="C4AFA7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Virtualized hardware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039053" y="1683749"/>
            <a:ext cx="1181499" cy="379127"/>
          </a:xfrm>
          <a:prstGeom prst="rect">
            <a:avLst/>
          </a:prstGeom>
          <a:solidFill>
            <a:srgbClr val="C4AFA7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Virtualized hardware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782496" y="1683749"/>
            <a:ext cx="1181499" cy="379127"/>
          </a:xfrm>
          <a:prstGeom prst="rect">
            <a:avLst/>
          </a:prstGeom>
          <a:solidFill>
            <a:srgbClr val="C4AFA7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Virtualized hardware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30731" y="1231756"/>
            <a:ext cx="1181499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Guest OS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30730" y="789042"/>
            <a:ext cx="1181499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Guest </a:t>
            </a:r>
            <a:r>
              <a:rPr lang="en-US" sz="1000" dirty="0" smtClean="0">
                <a:solidFill>
                  <a:schemeClr val="tx1"/>
                </a:solidFill>
                <a:effectLst/>
              </a:rPr>
              <a:t>User Space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30730" y="340406"/>
            <a:ext cx="1181499" cy="37912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App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782497" y="1231756"/>
            <a:ext cx="1181499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Guest OS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782496" y="789042"/>
            <a:ext cx="1181499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Guest </a:t>
            </a:r>
            <a:r>
              <a:rPr lang="en-US" sz="1000" dirty="0" smtClean="0">
                <a:solidFill>
                  <a:schemeClr val="tx1"/>
                </a:solidFill>
                <a:effectLst/>
              </a:rPr>
              <a:t>User Space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782496" y="340406"/>
            <a:ext cx="1181499" cy="37912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App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039054" y="1231756"/>
            <a:ext cx="1181499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Guest OS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039053" y="789042"/>
            <a:ext cx="1181499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Guest </a:t>
            </a:r>
            <a:r>
              <a:rPr lang="en-US" sz="1000" dirty="0" smtClean="0">
                <a:solidFill>
                  <a:schemeClr val="tx1"/>
                </a:solidFill>
                <a:effectLst/>
              </a:rPr>
              <a:t>User Space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39053" y="340406"/>
            <a:ext cx="1181499" cy="37912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App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32" name="Shape 37"/>
          <p:cNvSpPr txBox="1"/>
          <p:nvPr/>
        </p:nvSpPr>
        <p:spPr>
          <a:xfrm>
            <a:off x="-10624" y="3784958"/>
            <a:ext cx="9154624" cy="135854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3200" dirty="0" smtClean="0">
                <a:solidFill>
                  <a:schemeClr val="bg1"/>
                </a:solidFill>
                <a:sym typeface="Droid Serif"/>
              </a:rPr>
              <a:t>Isolation isn’t as good, but </a:t>
            </a:r>
            <a:r>
              <a:rPr lang="en-US" sz="3200" dirty="0" smtClean="0">
                <a:solidFill>
                  <a:srgbClr val="ECBC28"/>
                </a:solidFill>
                <a:sym typeface="Droid Serif"/>
              </a:rPr>
              <a:t>much less</a:t>
            </a:r>
            <a:r>
              <a:rPr lang="en-US" sz="3200" dirty="0" smtClean="0">
                <a:solidFill>
                  <a:schemeClr val="bg1"/>
                </a:solidFill>
                <a:sym typeface="Droid Serif"/>
              </a:rPr>
              <a:t> CPU, memory, disk, &amp; startup overhead</a:t>
            </a:r>
            <a:endParaRPr lang="en" sz="3200" dirty="0">
              <a:solidFill>
                <a:srgbClr val="ECBC28"/>
              </a:solidFill>
              <a:sym typeface="Droid Serif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752043" y="3495030"/>
            <a:ext cx="3689822" cy="379127"/>
          </a:xfrm>
          <a:prstGeom prst="rect">
            <a:avLst/>
          </a:prstGeom>
          <a:solidFill>
            <a:srgbClr val="C4AFA7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effectLst/>
              </a:rPr>
              <a:t>Hardware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752043" y="3046392"/>
            <a:ext cx="3689822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effectLst/>
              </a:rPr>
              <a:t>Host OS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752043" y="2592178"/>
            <a:ext cx="3689822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effectLst/>
              </a:rPr>
              <a:t>Host User Space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752043" y="2143542"/>
            <a:ext cx="3689822" cy="379127"/>
          </a:xfrm>
          <a:prstGeom prst="rect">
            <a:avLst/>
          </a:prstGeom>
          <a:solidFill>
            <a:srgbClr val="ECBC28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effectLst/>
              </a:rPr>
              <a:t>Container Engine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752044" y="1683749"/>
            <a:ext cx="1181499" cy="379127"/>
          </a:xfrm>
          <a:prstGeom prst="rect">
            <a:avLst/>
          </a:prstGeom>
          <a:solidFill>
            <a:srgbClr val="9ACAD3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Virtualized 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User Space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260366" y="1683749"/>
            <a:ext cx="1181499" cy="379127"/>
          </a:xfrm>
          <a:prstGeom prst="rect">
            <a:avLst/>
          </a:prstGeom>
          <a:solidFill>
            <a:srgbClr val="9ACAD3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Virtualized 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User Space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003809" y="1683749"/>
            <a:ext cx="1181499" cy="379127"/>
          </a:xfrm>
          <a:prstGeom prst="rect">
            <a:avLst/>
          </a:prstGeom>
          <a:solidFill>
            <a:srgbClr val="9ACAD3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Virtualized 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User Space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752043" y="1231756"/>
            <a:ext cx="1181499" cy="37912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App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003809" y="1231756"/>
            <a:ext cx="1181499" cy="37912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App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260366" y="1231756"/>
            <a:ext cx="1181499" cy="37912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App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4986563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3608033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>
                <a:solidFill>
                  <a:srgbClr val="0DF500"/>
                </a:solidFill>
                <a:latin typeface="Consolas"/>
              </a:rPr>
              <a:t>&gt; </a:t>
            </a:r>
            <a:r>
              <a:rPr lang="en-US" sz="2000" dirty="0" err="1" smtClean="0">
                <a:solidFill>
                  <a:srgbClr val="0DF500"/>
                </a:solidFill>
                <a:latin typeface="Consolas"/>
              </a:rPr>
              <a:t>docker</a:t>
            </a:r>
            <a:r>
              <a:rPr lang="en-US" sz="2000" dirty="0" smtClean="0">
                <a:solidFill>
                  <a:srgbClr val="0DF500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0DF500"/>
                </a:solidFill>
                <a:latin typeface="Consolas"/>
              </a:rPr>
              <a:t>run </a:t>
            </a:r>
            <a:r>
              <a:rPr lang="en-US" sz="2000" dirty="0" smtClean="0">
                <a:solidFill>
                  <a:srgbClr val="0DF500"/>
                </a:solidFill>
                <a:latin typeface="Consolas"/>
              </a:rPr>
              <a:t>–it </a:t>
            </a:r>
            <a:r>
              <a:rPr lang="en-US" sz="2000" dirty="0" err="1" smtClean="0">
                <a:solidFill>
                  <a:srgbClr val="0DF500"/>
                </a:solidFill>
                <a:latin typeface="Consolas"/>
              </a:rPr>
              <a:t>ubuntu</a:t>
            </a:r>
            <a:r>
              <a:rPr lang="en-US" sz="2000" dirty="0" smtClean="0">
                <a:solidFill>
                  <a:srgbClr val="0DF500"/>
                </a:solidFill>
                <a:latin typeface="Consolas"/>
              </a:rPr>
              <a:t> bash</a:t>
            </a:r>
          </a:p>
          <a:p>
            <a:endParaRPr lang="en-US" sz="2000" dirty="0" smtClean="0">
              <a:solidFill>
                <a:srgbClr val="0DF500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0DF500"/>
                </a:solidFill>
                <a:latin typeface="Consolas"/>
              </a:rPr>
              <a:t>root@12345:</a:t>
            </a:r>
            <a:r>
              <a:rPr lang="en-US" sz="2000" dirty="0">
                <a:solidFill>
                  <a:srgbClr val="0DF500"/>
                </a:solidFill>
                <a:latin typeface="Consolas"/>
              </a:rPr>
              <a:t>/# echo "I'm </a:t>
            </a:r>
            <a:r>
              <a:rPr lang="en-US" sz="2000" dirty="0" smtClean="0">
                <a:solidFill>
                  <a:srgbClr val="0DF500"/>
                </a:solidFill>
                <a:latin typeface="Consolas"/>
              </a:rPr>
              <a:t>in $(cat </a:t>
            </a:r>
            <a:r>
              <a:rPr lang="en-US" sz="2000" dirty="0">
                <a:solidFill>
                  <a:srgbClr val="0DF500"/>
                </a:solidFill>
                <a:latin typeface="Consolas"/>
              </a:rPr>
              <a:t>/</a:t>
            </a:r>
            <a:r>
              <a:rPr lang="en-US" sz="2000" dirty="0" err="1">
                <a:solidFill>
                  <a:srgbClr val="0DF500"/>
                </a:solidFill>
                <a:latin typeface="Consolas"/>
              </a:rPr>
              <a:t>etc</a:t>
            </a:r>
            <a:r>
              <a:rPr lang="en-US" sz="2000" dirty="0">
                <a:solidFill>
                  <a:srgbClr val="0DF500"/>
                </a:solidFill>
                <a:latin typeface="Consolas"/>
              </a:rPr>
              <a:t>/</a:t>
            </a:r>
            <a:r>
              <a:rPr lang="en-US" sz="2000" dirty="0" smtClean="0">
                <a:solidFill>
                  <a:srgbClr val="0DF500"/>
                </a:solidFill>
                <a:latin typeface="Consolas"/>
              </a:rPr>
              <a:t>issue)”</a:t>
            </a:r>
          </a:p>
          <a:p>
            <a:endParaRPr lang="en-US" sz="2000" dirty="0" smtClean="0">
              <a:solidFill>
                <a:srgbClr val="FFFFFF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I</a:t>
            </a:r>
            <a:r>
              <a:rPr lang="en-US" sz="2000" dirty="0">
                <a:solidFill>
                  <a:srgbClr val="FFFFFF"/>
                </a:solidFill>
                <a:latin typeface="Consolas"/>
              </a:rPr>
              <a:t>'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m in Ubuntu </a:t>
            </a:r>
            <a:r>
              <a:rPr lang="en-US" sz="2000" dirty="0">
                <a:solidFill>
                  <a:srgbClr val="FFFFFF"/>
                </a:solidFill>
                <a:latin typeface="Consolas"/>
              </a:rPr>
              <a:t>14.04.4 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LTS</a:t>
            </a:r>
            <a:endParaRPr lang="en-US" sz="2000" dirty="0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Running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Ubuntu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 in a </a:t>
            </a:r>
            <a:r>
              <a:rPr lang="en-US" sz="4000" dirty="0" err="1" smtClean="0">
                <a:solidFill>
                  <a:schemeClr val="bg1"/>
                </a:solidFill>
                <a:sym typeface="Droid Serif"/>
              </a:rPr>
              <a:t>Docker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 container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187888583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3608033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>
                <a:solidFill>
                  <a:srgbClr val="0DF500"/>
                </a:solidFill>
                <a:latin typeface="Consolas"/>
              </a:rPr>
              <a:t>&gt; time </a:t>
            </a:r>
            <a:r>
              <a:rPr lang="en-US" sz="2000" dirty="0" err="1">
                <a:solidFill>
                  <a:srgbClr val="0DF500"/>
                </a:solidFill>
                <a:latin typeface="Consolas"/>
              </a:rPr>
              <a:t>docker</a:t>
            </a:r>
            <a:r>
              <a:rPr lang="en-US" sz="2000" dirty="0">
                <a:solidFill>
                  <a:srgbClr val="0DF500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0DF500"/>
                </a:solidFill>
                <a:latin typeface="Consolas"/>
              </a:rPr>
              <a:t>run </a:t>
            </a:r>
            <a:r>
              <a:rPr lang="en-US" sz="2000" dirty="0" err="1" smtClean="0">
                <a:solidFill>
                  <a:srgbClr val="0DF500"/>
                </a:solidFill>
                <a:latin typeface="Consolas"/>
              </a:rPr>
              <a:t>ubuntu</a:t>
            </a:r>
            <a:r>
              <a:rPr lang="en-US" sz="2000" dirty="0" smtClean="0">
                <a:solidFill>
                  <a:srgbClr val="0DF500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0DF500"/>
                </a:solidFill>
                <a:latin typeface="Consolas"/>
              </a:rPr>
              <a:t>echo "Hello, World"</a:t>
            </a:r>
          </a:p>
          <a:p>
            <a:r>
              <a:rPr lang="en-US" sz="2000" dirty="0">
                <a:solidFill>
                  <a:srgbClr val="FFFFFF"/>
                </a:solidFill>
                <a:latin typeface="Consolas"/>
              </a:rPr>
              <a:t>Hello, World</a:t>
            </a:r>
          </a:p>
          <a:p>
            <a:endParaRPr lang="en-US" sz="2000" dirty="0">
              <a:solidFill>
                <a:srgbClr val="FFFFFF"/>
              </a:solidFill>
              <a:latin typeface="Consolas"/>
            </a:endParaRPr>
          </a:p>
          <a:p>
            <a:r>
              <a:rPr lang="en-US" sz="2000" dirty="0">
                <a:solidFill>
                  <a:srgbClr val="FFFFFF"/>
                </a:solidFill>
                <a:latin typeface="Consolas"/>
              </a:rPr>
              <a:t>real  0m0.183s</a:t>
            </a:r>
          </a:p>
          <a:p>
            <a:r>
              <a:rPr lang="en-US" sz="2000" dirty="0">
                <a:solidFill>
                  <a:srgbClr val="FFFFFF"/>
                </a:solidFill>
                <a:latin typeface="Consolas"/>
              </a:rPr>
              <a:t>user  0m0.009s</a:t>
            </a:r>
          </a:p>
          <a:p>
            <a:r>
              <a:rPr lang="en-US" sz="2000" dirty="0">
                <a:solidFill>
                  <a:srgbClr val="FFFFFF"/>
                </a:solidFill>
                <a:latin typeface="Consolas"/>
              </a:rPr>
              <a:t>sys 0m0.014s</a:t>
            </a: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Containers boot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very quickly. 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Easily run a dozen at once. </a:t>
            </a:r>
            <a:endParaRPr lang="en" sz="4000" dirty="0">
              <a:solidFill>
                <a:schemeClr val="bg1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203211693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1"/>
          <p:cNvSpPr txBox="1"/>
          <p:nvPr/>
        </p:nvSpPr>
        <p:spPr>
          <a:xfrm>
            <a:off x="96544" y="1250835"/>
            <a:ext cx="8853217" cy="2641830"/>
          </a:xfrm>
          <a:prstGeom prst="rect">
            <a:avLst/>
          </a:prstGeom>
          <a:noFill/>
          <a:ln>
            <a:noFill/>
          </a:ln>
        </p:spPr>
        <p:txBody>
          <a:bodyPr lIns="91440" tIns="91440" rIns="91425" bIns="91425" anchor="ctr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You can define a </a:t>
            </a:r>
            <a:r>
              <a:rPr lang="en-US" sz="4000" b="1" dirty="0" err="1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Docker</a:t>
            </a:r>
            <a:r>
              <a:rPr lang="en-US" sz="40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 image</a:t>
            </a: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 as </a:t>
            </a:r>
            <a:r>
              <a:rPr lang="en-US" sz="40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code </a:t>
            </a: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in a </a:t>
            </a:r>
            <a:r>
              <a:rPr lang="en-US" sz="4000" b="1" dirty="0" err="1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Dockerfile</a:t>
            </a:r>
            <a:endParaRPr lang="en-US" sz="4000" b="1" dirty="0" smtClean="0">
              <a:solidFill>
                <a:srgbClr val="ECBC28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96921681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3608033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365760" bIns="18288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C2553C"/>
                </a:solidFill>
                <a:latin typeface="Consolas"/>
              </a:rPr>
              <a:t>FROM 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gliderlabs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/alpine:3.3</a:t>
            </a:r>
          </a:p>
          <a:p>
            <a:pPr>
              <a:lnSpc>
                <a:spcPct val="90000"/>
              </a:lnSpc>
            </a:pPr>
            <a:endParaRPr lang="en-US" sz="2000" dirty="0">
              <a:solidFill>
                <a:srgbClr val="C2553C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C2553C"/>
                </a:solidFill>
                <a:latin typeface="Consolas"/>
              </a:rPr>
              <a:t>RUN 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apk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--no-cache add ruby ruby-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dev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C2553C"/>
                </a:solidFill>
                <a:latin typeface="Consolas"/>
              </a:rPr>
              <a:t>RUN 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gem install 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sinatra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--no-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ri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--no-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rdoc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endParaRPr lang="en-US" sz="2000" dirty="0" smtClean="0">
              <a:solidFill>
                <a:srgbClr val="C2553C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en-US" sz="2000" dirty="0" smtClean="0">
                <a:solidFill>
                  <a:srgbClr val="C2553C"/>
                </a:solidFill>
                <a:latin typeface="Consolas"/>
              </a:rPr>
              <a:t>RUN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 err="1" smtClean="0">
                <a:solidFill>
                  <a:srgbClr val="F6F6F6"/>
                </a:solidFill>
                <a:latin typeface="Consolas"/>
              </a:rPr>
              <a:t>mkdir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-p /</a:t>
            </a:r>
            <a:r>
              <a:rPr lang="en-US" sz="2000" dirty="0" err="1" smtClean="0">
                <a:solidFill>
                  <a:srgbClr val="F6F6F6"/>
                </a:solidFill>
                <a:latin typeface="Consolas"/>
              </a:rPr>
              <a:t>usr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/</a:t>
            </a:r>
            <a:r>
              <a:rPr lang="en-US" sz="2000" dirty="0" err="1" smtClean="0">
                <a:solidFill>
                  <a:srgbClr val="F6F6F6"/>
                </a:solidFill>
                <a:latin typeface="Consolas"/>
              </a:rPr>
              <a:t>src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/app</a:t>
            </a:r>
          </a:p>
          <a:p>
            <a:pPr>
              <a:lnSpc>
                <a:spcPct val="90000"/>
              </a:lnSpc>
            </a:pPr>
            <a:r>
              <a:rPr lang="en-US" sz="2000" dirty="0" smtClean="0">
                <a:solidFill>
                  <a:srgbClr val="C2553C"/>
                </a:solidFill>
                <a:latin typeface="Consolas"/>
              </a:rPr>
              <a:t>COPY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. /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usr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/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src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/app</a:t>
            </a:r>
          </a:p>
          <a:p>
            <a:pPr>
              <a:lnSpc>
                <a:spcPct val="90000"/>
              </a:lnSpc>
            </a:pPr>
            <a:r>
              <a:rPr lang="en-US" sz="2000" dirty="0" smtClean="0">
                <a:solidFill>
                  <a:srgbClr val="C2553C"/>
                </a:solidFill>
                <a:latin typeface="Consolas"/>
              </a:rPr>
              <a:t>WORKDIR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/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usr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/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src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/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app</a:t>
            </a:r>
          </a:p>
          <a:p>
            <a:pPr>
              <a:lnSpc>
                <a:spcPct val="90000"/>
              </a:lnSpc>
            </a:pP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C2553C"/>
                </a:solidFill>
                <a:latin typeface="Consolas"/>
              </a:rPr>
              <a:t>EXPOSE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4567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en-US" sz="2000" dirty="0" smtClean="0">
                <a:solidFill>
                  <a:srgbClr val="C2553C"/>
                </a:solidFill>
                <a:latin typeface="Consolas"/>
              </a:rPr>
              <a:t>CMD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[</a:t>
            </a:r>
            <a:r>
              <a:rPr lang="de-DE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de-DE" sz="2000" dirty="0" err="1" smtClean="0">
                <a:solidFill>
                  <a:srgbClr val="55A433"/>
                </a:solidFill>
                <a:latin typeface="Consolas"/>
              </a:rPr>
              <a:t>ruby</a:t>
            </a:r>
            <a:r>
              <a:rPr lang="de-DE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de-DE" sz="2000" dirty="0">
                <a:solidFill>
                  <a:srgbClr val="55A433"/>
                </a:solidFill>
                <a:latin typeface="Consolas"/>
              </a:rPr>
              <a:t>, </a:t>
            </a:r>
            <a:r>
              <a:rPr lang="de-DE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de-DE" sz="2000" dirty="0" err="1" smtClean="0">
                <a:solidFill>
                  <a:srgbClr val="55A433"/>
                </a:solidFill>
                <a:latin typeface="Consolas"/>
              </a:rPr>
              <a:t>app.rb</a:t>
            </a:r>
            <a:r>
              <a:rPr lang="de-DE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]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Here is the </a:t>
            </a:r>
            <a:r>
              <a:rPr lang="en-US" sz="4000" dirty="0" err="1" smtClean="0">
                <a:solidFill>
                  <a:schemeClr val="bg1"/>
                </a:solidFill>
                <a:sym typeface="Droid Serif"/>
              </a:rPr>
              <a:t>Dockerfile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 for the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Sinatra backend</a:t>
            </a:r>
            <a:endParaRPr lang="en" sz="4000" dirty="0">
              <a:solidFill>
                <a:schemeClr val="bg1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90628254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3608033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365760" bIns="18288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C2553C"/>
                </a:solidFill>
                <a:latin typeface="Consolas"/>
              </a:rPr>
              <a:t>FROM 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gliderlabs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/alpine:3.3</a:t>
            </a:r>
          </a:p>
          <a:p>
            <a:pPr>
              <a:lnSpc>
                <a:spcPct val="90000"/>
              </a:lnSpc>
            </a:pPr>
            <a:endParaRPr lang="en-US" sz="2000" dirty="0">
              <a:solidFill>
                <a:srgbClr val="C2553C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C2553C"/>
                </a:solidFill>
                <a:latin typeface="Consolas"/>
              </a:rPr>
              <a:t>RUN 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apk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--no-cache add ruby ruby-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dev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C2553C"/>
                </a:solidFill>
                <a:latin typeface="Consolas"/>
              </a:rPr>
              <a:t>RUN 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gem install 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sinatra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--no-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ri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--no-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rdoc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endParaRPr lang="en-US" sz="2000" dirty="0">
              <a:solidFill>
                <a:srgbClr val="C2553C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C2553C"/>
                </a:solidFill>
                <a:latin typeface="Consolas"/>
              </a:rPr>
              <a:t>RUN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mkdir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-p /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usr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/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src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/app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C2553C"/>
                </a:solidFill>
                <a:latin typeface="Consolas"/>
              </a:rPr>
              <a:t>COPY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. /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usr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/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src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/app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C2553C"/>
                </a:solidFill>
                <a:latin typeface="Consolas"/>
              </a:rPr>
              <a:t>WORKDIR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/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usr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/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src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/app</a:t>
            </a:r>
          </a:p>
          <a:p>
            <a:pPr>
              <a:lnSpc>
                <a:spcPct val="90000"/>
              </a:lnSpc>
            </a:pP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C2553C"/>
                </a:solidFill>
                <a:latin typeface="Consolas"/>
              </a:rPr>
              <a:t>EXPOSE 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4567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C2553C"/>
                </a:solidFill>
                <a:latin typeface="Consolas"/>
              </a:rPr>
              <a:t>CMD 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[</a:t>
            </a:r>
            <a:r>
              <a:rPr lang="de-DE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de-DE" sz="2000" dirty="0" err="1">
                <a:solidFill>
                  <a:srgbClr val="55A433"/>
                </a:solidFill>
                <a:latin typeface="Consolas"/>
              </a:rPr>
              <a:t>ruby</a:t>
            </a:r>
            <a:r>
              <a:rPr lang="de-DE" sz="2000" dirty="0">
                <a:solidFill>
                  <a:srgbClr val="55A433"/>
                </a:solidFill>
                <a:latin typeface="Consolas"/>
              </a:rPr>
              <a:t>", "</a:t>
            </a:r>
            <a:r>
              <a:rPr lang="de-DE" sz="2000" dirty="0" err="1">
                <a:solidFill>
                  <a:srgbClr val="55A433"/>
                </a:solidFill>
                <a:latin typeface="Consolas"/>
              </a:rPr>
              <a:t>app.rb</a:t>
            </a:r>
            <a:r>
              <a:rPr lang="de-DE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]</a:t>
            </a: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It specifies dependencies, code, </a:t>
            </a:r>
            <a:r>
              <a:rPr lang="en-US" sz="4000" dirty="0" err="1" smtClean="0">
                <a:solidFill>
                  <a:schemeClr val="bg1"/>
                </a:solidFill>
                <a:sym typeface="Droid Serif"/>
              </a:rPr>
              <a:t>config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, and how to run the app</a:t>
            </a:r>
            <a:endParaRPr lang="en" sz="4000" dirty="0">
              <a:solidFill>
                <a:schemeClr val="bg1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314317523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3608033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>
                <a:solidFill>
                  <a:srgbClr val="0DF500"/>
                </a:solidFill>
                <a:latin typeface="Consolas"/>
              </a:rPr>
              <a:t>&gt; </a:t>
            </a:r>
            <a:r>
              <a:rPr lang="en-US" sz="2000" dirty="0" err="1" smtClean="0">
                <a:solidFill>
                  <a:srgbClr val="0DF500"/>
                </a:solidFill>
                <a:latin typeface="Consolas"/>
              </a:rPr>
              <a:t>docker</a:t>
            </a:r>
            <a:r>
              <a:rPr lang="en-US" sz="2000" dirty="0" smtClean="0">
                <a:solidFill>
                  <a:srgbClr val="0DF500"/>
                </a:solidFill>
                <a:latin typeface="Consolas"/>
              </a:rPr>
              <a:t> build -t brikis98/</a:t>
            </a:r>
            <a:r>
              <a:rPr lang="en-US" sz="2000" dirty="0" err="1" smtClean="0">
                <a:solidFill>
                  <a:srgbClr val="0DF500"/>
                </a:solidFill>
                <a:latin typeface="Consolas"/>
              </a:rPr>
              <a:t>sinatra</a:t>
            </a:r>
            <a:r>
              <a:rPr lang="en-US" sz="2000" dirty="0" smtClean="0">
                <a:solidFill>
                  <a:srgbClr val="0DF500"/>
                </a:solidFill>
                <a:latin typeface="Consolas"/>
              </a:rPr>
              <a:t>-backend .</a:t>
            </a:r>
            <a:endParaRPr lang="en-US" sz="2000" dirty="0">
              <a:solidFill>
                <a:srgbClr val="0DF500"/>
              </a:solidFill>
              <a:latin typeface="Consolas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olas"/>
              </a:rPr>
              <a:t>Step 0 : FROM </a:t>
            </a:r>
            <a:r>
              <a:rPr lang="en-US" sz="2000" dirty="0" err="1">
                <a:solidFill>
                  <a:schemeClr val="bg1"/>
                </a:solidFill>
                <a:latin typeface="Consolas"/>
              </a:rPr>
              <a:t>gliderlabs</a:t>
            </a:r>
            <a:r>
              <a:rPr lang="en-US" sz="2000" dirty="0">
                <a:solidFill>
                  <a:schemeClr val="bg1"/>
                </a:solidFill>
                <a:latin typeface="Consolas"/>
              </a:rPr>
              <a:t>/alpine:3.3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/>
              </a:rPr>
              <a:t> ---&gt; </a:t>
            </a:r>
            <a:r>
              <a:rPr lang="en-US" sz="2000" dirty="0" smtClean="0">
                <a:solidFill>
                  <a:schemeClr val="bg1"/>
                </a:solidFill>
                <a:latin typeface="Consolas"/>
              </a:rPr>
              <a:t>0a7e169bce21</a:t>
            </a:r>
          </a:p>
          <a:p>
            <a:endParaRPr lang="en-US" sz="2000" dirty="0" smtClean="0">
              <a:solidFill>
                <a:schemeClr val="bg1"/>
              </a:solidFill>
              <a:latin typeface="Consolas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onsolas"/>
              </a:rPr>
              <a:t>(...)</a:t>
            </a:r>
          </a:p>
          <a:p>
            <a:endParaRPr lang="en-US" sz="2000" dirty="0">
              <a:solidFill>
                <a:schemeClr val="bg1"/>
              </a:solidFill>
              <a:latin typeface="Consolas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olas"/>
              </a:rPr>
              <a:t>Step 8 : CMD ruby </a:t>
            </a:r>
            <a:r>
              <a:rPr lang="en-US" sz="2000" dirty="0" err="1">
                <a:solidFill>
                  <a:schemeClr val="bg1"/>
                </a:solidFill>
                <a:latin typeface="Consolas"/>
              </a:rPr>
              <a:t>app.rb</a:t>
            </a:r>
            <a:endParaRPr lang="en-US" sz="2000" dirty="0">
              <a:solidFill>
                <a:schemeClr val="bg1"/>
              </a:solidFill>
              <a:latin typeface="Consolas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onsolas"/>
              </a:rPr>
              <a:t>-</a:t>
            </a:r>
            <a:r>
              <a:rPr lang="en-US" sz="2000" dirty="0">
                <a:solidFill>
                  <a:schemeClr val="bg1"/>
                </a:solidFill>
                <a:latin typeface="Consolas"/>
              </a:rPr>
              <a:t>--&gt; 2e243eba30ed</a:t>
            </a:r>
          </a:p>
          <a:p>
            <a:endParaRPr lang="en-US" sz="2000" dirty="0" smtClean="0">
              <a:solidFill>
                <a:schemeClr val="bg1"/>
              </a:solidFill>
              <a:latin typeface="Consolas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onsolas"/>
              </a:rPr>
              <a:t>Successfully </a:t>
            </a:r>
            <a:r>
              <a:rPr lang="en-US" sz="2000" dirty="0">
                <a:solidFill>
                  <a:schemeClr val="bg1"/>
                </a:solidFill>
                <a:latin typeface="Consolas"/>
              </a:rPr>
              <a:t>built 2e243eba30ed</a:t>
            </a: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Building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 a </a:t>
            </a:r>
            <a:r>
              <a:rPr lang="en-US" sz="4000" dirty="0" err="1" smtClean="0">
                <a:solidFill>
                  <a:schemeClr val="bg1"/>
                </a:solidFill>
                <a:sym typeface="Droid Serif"/>
              </a:rPr>
              <a:t>Docker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 image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213573770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3608033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 smtClean="0">
                <a:solidFill>
                  <a:srgbClr val="0DF500"/>
                </a:solidFill>
                <a:latin typeface="Consolas"/>
              </a:rPr>
              <a:t>&gt; </a:t>
            </a:r>
            <a:r>
              <a:rPr lang="en-US" sz="2000" dirty="0" err="1" smtClean="0">
                <a:solidFill>
                  <a:srgbClr val="0DF500"/>
                </a:solidFill>
                <a:latin typeface="Consolas"/>
              </a:rPr>
              <a:t>docker</a:t>
            </a:r>
            <a:r>
              <a:rPr lang="en-US" sz="2000" dirty="0" smtClean="0">
                <a:solidFill>
                  <a:srgbClr val="0DF500"/>
                </a:solidFill>
                <a:latin typeface="Consolas"/>
              </a:rPr>
              <a:t> run -it -p 4567:4567 brikis98/</a:t>
            </a:r>
            <a:r>
              <a:rPr lang="en-US" sz="2000" dirty="0" err="1" smtClean="0">
                <a:solidFill>
                  <a:srgbClr val="0DF500"/>
                </a:solidFill>
                <a:latin typeface="Consolas"/>
              </a:rPr>
              <a:t>sinatra</a:t>
            </a:r>
            <a:r>
              <a:rPr lang="en-US" sz="2000" dirty="0" smtClean="0">
                <a:solidFill>
                  <a:srgbClr val="0DF500"/>
                </a:solidFill>
                <a:latin typeface="Consolas"/>
              </a:rPr>
              <a:t>-backend</a:t>
            </a:r>
            <a:endParaRPr lang="en-US" sz="2000" dirty="0">
              <a:solidFill>
                <a:srgbClr val="0DF500"/>
              </a:solidFill>
              <a:latin typeface="Consolas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onsolas"/>
              </a:rPr>
              <a:t>INFO  </a:t>
            </a:r>
            <a:r>
              <a:rPr lang="en-US" sz="2000" dirty="0" err="1">
                <a:solidFill>
                  <a:schemeClr val="bg1"/>
                </a:solidFill>
                <a:latin typeface="Consolas"/>
              </a:rPr>
              <a:t>WEBrick</a:t>
            </a:r>
            <a:r>
              <a:rPr lang="en-US" sz="2000" dirty="0">
                <a:solidFill>
                  <a:schemeClr val="bg1"/>
                </a:solidFill>
                <a:latin typeface="Consolas"/>
              </a:rPr>
              <a:t> 1.3.1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Consolas"/>
              </a:rPr>
              <a:t>INFO  </a:t>
            </a:r>
            <a:r>
              <a:rPr lang="en-US" sz="2000" dirty="0">
                <a:solidFill>
                  <a:schemeClr val="bg1"/>
                </a:solidFill>
                <a:latin typeface="Consolas"/>
              </a:rPr>
              <a:t>ruby 2.2.4 (2015-12-16) [x86_64-linux-musl]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/>
              </a:rPr>
              <a:t>== Sinatra (v1.4.7) has taken the stage on 4567 for development with backup from </a:t>
            </a:r>
            <a:r>
              <a:rPr lang="en-US" sz="2000" dirty="0" err="1">
                <a:solidFill>
                  <a:schemeClr val="bg1"/>
                </a:solidFill>
                <a:latin typeface="Consolas"/>
              </a:rPr>
              <a:t>WEBrick</a:t>
            </a:r>
            <a:endParaRPr lang="en-US" sz="2000" dirty="0">
              <a:solidFill>
                <a:schemeClr val="bg1"/>
              </a:solidFill>
              <a:latin typeface="Consolas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onsolas"/>
              </a:rPr>
              <a:t>INFO  </a:t>
            </a:r>
            <a:r>
              <a:rPr lang="en-US" sz="2000" dirty="0" err="1">
                <a:solidFill>
                  <a:schemeClr val="bg1"/>
                </a:solidFill>
                <a:latin typeface="Consolas"/>
              </a:rPr>
              <a:t>WEBrick</a:t>
            </a:r>
            <a:r>
              <a:rPr lang="en-US" sz="2000" dirty="0">
                <a:solidFill>
                  <a:schemeClr val="bg1"/>
                </a:solidFill>
                <a:latin typeface="Consolas"/>
              </a:rPr>
              <a:t>::</a:t>
            </a:r>
            <a:r>
              <a:rPr lang="en-US" sz="2000" dirty="0" err="1">
                <a:solidFill>
                  <a:schemeClr val="bg1"/>
                </a:solidFill>
                <a:latin typeface="Consolas"/>
              </a:rPr>
              <a:t>HTTPServer#start</a:t>
            </a:r>
            <a:r>
              <a:rPr lang="en-US" sz="2000" dirty="0">
                <a:solidFill>
                  <a:schemeClr val="bg1"/>
                </a:solidFill>
                <a:latin typeface="Consolas"/>
              </a:rPr>
              <a:t>: </a:t>
            </a:r>
            <a:r>
              <a:rPr lang="en-US" sz="2000" dirty="0" err="1">
                <a:solidFill>
                  <a:schemeClr val="bg1"/>
                </a:solidFill>
                <a:latin typeface="Consolas"/>
              </a:rPr>
              <a:t>pid</a:t>
            </a:r>
            <a:r>
              <a:rPr lang="en-US" sz="2000" dirty="0">
                <a:solidFill>
                  <a:schemeClr val="bg1"/>
                </a:solidFill>
                <a:latin typeface="Consolas"/>
              </a:rPr>
              <a:t>=1 port=4567</a:t>
            </a: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Running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 a </a:t>
            </a:r>
            <a:r>
              <a:rPr lang="en-US" sz="4000" dirty="0" err="1" smtClean="0">
                <a:solidFill>
                  <a:schemeClr val="bg1"/>
                </a:solidFill>
                <a:sym typeface="Droid Serif"/>
              </a:rPr>
              <a:t>Docker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 image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409759936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3608033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>
                <a:solidFill>
                  <a:srgbClr val="0DF500"/>
                </a:solidFill>
                <a:latin typeface="Consolas"/>
              </a:rPr>
              <a:t>&gt; </a:t>
            </a:r>
            <a:r>
              <a:rPr lang="en-US" sz="2000" dirty="0" err="1" smtClean="0">
                <a:solidFill>
                  <a:srgbClr val="0DF500"/>
                </a:solidFill>
                <a:latin typeface="Consolas"/>
              </a:rPr>
              <a:t>docker</a:t>
            </a:r>
            <a:r>
              <a:rPr lang="en-US" sz="2000" dirty="0" smtClean="0">
                <a:solidFill>
                  <a:srgbClr val="0DF500"/>
                </a:solidFill>
                <a:latin typeface="Consolas"/>
              </a:rPr>
              <a:t> push brikis98/</a:t>
            </a:r>
            <a:r>
              <a:rPr lang="en-US" sz="2000" dirty="0" err="1" smtClean="0">
                <a:solidFill>
                  <a:srgbClr val="0DF500"/>
                </a:solidFill>
                <a:latin typeface="Consolas"/>
              </a:rPr>
              <a:t>sinatra</a:t>
            </a:r>
            <a:r>
              <a:rPr lang="en-US" sz="2000" dirty="0" smtClean="0">
                <a:solidFill>
                  <a:srgbClr val="0DF500"/>
                </a:solidFill>
                <a:latin typeface="Consolas"/>
              </a:rPr>
              <a:t>-backend</a:t>
            </a:r>
            <a:endParaRPr lang="en-US" sz="2000" dirty="0">
              <a:solidFill>
                <a:srgbClr val="0DF500"/>
              </a:solidFill>
              <a:latin typeface="Consolas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olas"/>
              </a:rPr>
              <a:t>The push refers to a repository [</a:t>
            </a:r>
            <a:r>
              <a:rPr lang="en-US" sz="2000" dirty="0" err="1">
                <a:solidFill>
                  <a:schemeClr val="bg1"/>
                </a:solidFill>
                <a:latin typeface="Consolas"/>
              </a:rPr>
              <a:t>docker.io</a:t>
            </a:r>
            <a:r>
              <a:rPr lang="en-US" sz="2000" dirty="0">
                <a:solidFill>
                  <a:schemeClr val="bg1"/>
                </a:solidFill>
                <a:latin typeface="Consolas"/>
              </a:rPr>
              <a:t>/brikis98/</a:t>
            </a:r>
            <a:r>
              <a:rPr lang="en-US" sz="2000" dirty="0" err="1">
                <a:solidFill>
                  <a:schemeClr val="bg1"/>
                </a:solidFill>
                <a:latin typeface="Consolas"/>
              </a:rPr>
              <a:t>sinatra</a:t>
            </a:r>
            <a:r>
              <a:rPr lang="en-US" sz="2000" dirty="0">
                <a:solidFill>
                  <a:schemeClr val="bg1"/>
                </a:solidFill>
                <a:latin typeface="Consolas"/>
              </a:rPr>
              <a:t>-backend] (</a:t>
            </a:r>
            <a:r>
              <a:rPr lang="en-US" sz="2000" dirty="0" err="1">
                <a:solidFill>
                  <a:schemeClr val="bg1"/>
                </a:solidFill>
                <a:latin typeface="Consolas"/>
              </a:rPr>
              <a:t>len</a:t>
            </a:r>
            <a:r>
              <a:rPr lang="en-US" sz="2000" dirty="0">
                <a:solidFill>
                  <a:schemeClr val="bg1"/>
                </a:solidFill>
                <a:latin typeface="Consolas"/>
              </a:rPr>
              <a:t>: 1)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/>
              </a:rPr>
              <a:t>2e243eba30ed: Image successfully pushed 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/>
              </a:rPr>
              <a:t>7e2e0c53e246: Image successfully pushed 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/>
              </a:rPr>
              <a:t>919d9a73b500: Image successfully pushed </a:t>
            </a:r>
            <a:endParaRPr lang="en-US" sz="2000" dirty="0" smtClean="0">
              <a:solidFill>
                <a:schemeClr val="bg1"/>
              </a:solidFill>
              <a:latin typeface="Consolas"/>
            </a:endParaRPr>
          </a:p>
          <a:p>
            <a:endParaRPr lang="en-US" sz="2000" dirty="0" smtClean="0">
              <a:solidFill>
                <a:schemeClr val="bg1"/>
              </a:solidFill>
              <a:latin typeface="Consolas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onsolas"/>
              </a:rPr>
              <a:t>(...)</a:t>
            </a:r>
          </a:p>
          <a:p>
            <a:endParaRPr lang="en-US" sz="2000" dirty="0" smtClean="0">
              <a:solidFill>
                <a:schemeClr val="bg1"/>
              </a:solidFill>
              <a:latin typeface="Consolas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onsolas"/>
              </a:rPr>
              <a:t>v1</a:t>
            </a:r>
            <a:r>
              <a:rPr lang="en-US" sz="2000" dirty="0">
                <a:solidFill>
                  <a:schemeClr val="bg1"/>
                </a:solidFill>
                <a:latin typeface="Consolas"/>
              </a:rPr>
              <a:t>: digest: sha256:</a:t>
            </a:r>
            <a:r>
              <a:rPr lang="en-US" sz="2000" dirty="0" smtClean="0">
                <a:solidFill>
                  <a:schemeClr val="bg1"/>
                </a:solidFill>
                <a:latin typeface="Consolas"/>
              </a:rPr>
              <a:t>09f48ed773966ec7fe4558 size</a:t>
            </a:r>
            <a:r>
              <a:rPr lang="en-US" sz="2000" dirty="0">
                <a:solidFill>
                  <a:schemeClr val="bg1"/>
                </a:solidFill>
                <a:latin typeface="Consolas"/>
              </a:rPr>
              <a:t>: 14319</a:t>
            </a:r>
            <a:endParaRPr lang="en-US" sz="2000" dirty="0" smtClean="0">
              <a:solidFill>
                <a:schemeClr val="bg1"/>
              </a:solidFill>
              <a:latin typeface="Consolas"/>
            </a:endParaRPr>
          </a:p>
          <a:p>
            <a:endParaRPr lang="en-US" sz="2000" dirty="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You can share your images by pushing them to </a:t>
            </a:r>
            <a:r>
              <a:rPr lang="en-US" sz="4000" dirty="0" err="1" smtClean="0">
                <a:solidFill>
                  <a:srgbClr val="ECBC28"/>
                </a:solidFill>
                <a:sym typeface="Droid Serif"/>
              </a:rPr>
              <a:t>Docker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 Hub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268279316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1"/>
          <p:cNvSpPr txBox="1"/>
          <p:nvPr/>
        </p:nvSpPr>
        <p:spPr>
          <a:xfrm>
            <a:off x="96544" y="1250835"/>
            <a:ext cx="8853217" cy="2641830"/>
          </a:xfrm>
          <a:prstGeom prst="rect">
            <a:avLst/>
          </a:prstGeom>
          <a:noFill/>
          <a:ln>
            <a:noFill/>
          </a:ln>
        </p:spPr>
        <p:txBody>
          <a:bodyPr lIns="91440" tIns="91440" rIns="91425" bIns="91425" anchor="ctr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Now you can </a:t>
            </a:r>
            <a:r>
              <a:rPr lang="en-US" sz="40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reuse</a:t>
            </a: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 the same image in </a:t>
            </a:r>
            <a:r>
              <a:rPr lang="en-US" sz="4000" b="1" dirty="0" err="1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dev</a:t>
            </a: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, </a:t>
            </a:r>
            <a:r>
              <a:rPr lang="en-US" sz="4000" b="1" dirty="0" err="1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stg</a:t>
            </a: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, prod, </a:t>
            </a:r>
            <a:r>
              <a:rPr lang="en-US" sz="4000" b="1" dirty="0" err="1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etc</a:t>
            </a:r>
            <a:endParaRPr lang="en-US" sz="4000" b="1" dirty="0" smtClean="0">
              <a:solidFill>
                <a:srgbClr val="ECBC28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63987884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&gt; 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sudo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apt-get install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make</a:t>
            </a:r>
          </a:p>
          <a:p>
            <a:r>
              <a:rPr lang="is-IS" sz="2000" dirty="0">
                <a:solidFill>
                  <a:schemeClr val="bg1"/>
                </a:solidFill>
                <a:latin typeface="Consolas"/>
              </a:rPr>
              <a:t>...</a:t>
            </a:r>
          </a:p>
          <a:p>
            <a:r>
              <a:rPr lang="is-IS" sz="2000" dirty="0">
                <a:solidFill>
                  <a:schemeClr val="bg1"/>
                </a:solidFill>
                <a:latin typeface="Consolas"/>
              </a:rPr>
              <a:t>Success!</a:t>
            </a:r>
          </a:p>
          <a:p>
            <a:endParaRPr lang="en-US" sz="2000" dirty="0">
              <a:solidFill>
                <a:srgbClr val="55A433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59726817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3608033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 smtClean="0">
                <a:solidFill>
                  <a:srgbClr val="0DF500"/>
                </a:solidFill>
                <a:latin typeface="Consolas"/>
              </a:rPr>
              <a:t>&gt; </a:t>
            </a:r>
            <a:r>
              <a:rPr lang="en-US" sz="2000" dirty="0" err="1" smtClean="0">
                <a:solidFill>
                  <a:srgbClr val="0DF500"/>
                </a:solidFill>
                <a:latin typeface="Consolas"/>
              </a:rPr>
              <a:t>docker</a:t>
            </a:r>
            <a:r>
              <a:rPr lang="en-US" sz="2000" dirty="0" smtClean="0">
                <a:solidFill>
                  <a:srgbClr val="0DF500"/>
                </a:solidFill>
                <a:latin typeface="Consolas"/>
              </a:rPr>
              <a:t> pull rails:4.2.6</a:t>
            </a:r>
            <a:endParaRPr lang="en-US" sz="2000" dirty="0">
              <a:solidFill>
                <a:srgbClr val="0DF500"/>
              </a:solidFill>
              <a:latin typeface="Consolas"/>
            </a:endParaRPr>
          </a:p>
          <a:p>
            <a:endParaRPr lang="en-US" sz="2000" dirty="0" smtClean="0">
              <a:solidFill>
                <a:schemeClr val="bg1"/>
              </a:solidFill>
              <a:latin typeface="Consolas"/>
            </a:endParaRPr>
          </a:p>
          <a:p>
            <a:endParaRPr lang="en-US" sz="2000" dirty="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And you can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reuse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 images created by others.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34187411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3608033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365760" bIns="18288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C2553C"/>
                </a:solidFill>
                <a:latin typeface="Consolas"/>
              </a:rPr>
              <a:t>FROM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rails:4.2.6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endParaRPr lang="en-US" sz="2000" dirty="0">
              <a:solidFill>
                <a:srgbClr val="C2553C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C2553C"/>
                </a:solidFill>
                <a:latin typeface="Consolas"/>
              </a:rPr>
              <a:t>RUN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mkdir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-p /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usr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/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src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/app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C2553C"/>
                </a:solidFill>
                <a:latin typeface="Consolas"/>
              </a:rPr>
              <a:t>COPY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. /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usr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/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src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/app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C2553C"/>
                </a:solidFill>
                <a:latin typeface="Consolas"/>
              </a:rPr>
              <a:t>WORKDIR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/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usr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/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src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/app</a:t>
            </a:r>
          </a:p>
          <a:p>
            <a:pPr>
              <a:lnSpc>
                <a:spcPct val="90000"/>
              </a:lnSpc>
            </a:pP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C2553C"/>
                </a:solidFill>
                <a:latin typeface="Consolas"/>
              </a:rPr>
              <a:t>RUN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bundle install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C2553C"/>
                </a:solidFill>
                <a:latin typeface="Consolas"/>
              </a:rPr>
              <a:t>EXPOSE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3000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C2553C"/>
                </a:solidFill>
                <a:latin typeface="Consolas"/>
              </a:rPr>
              <a:t>CMD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[</a:t>
            </a:r>
            <a:r>
              <a:rPr lang="de-DE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de-DE" sz="2000" dirty="0" err="1" smtClean="0">
                <a:solidFill>
                  <a:srgbClr val="55A433"/>
                </a:solidFill>
                <a:latin typeface="Consolas"/>
              </a:rPr>
              <a:t>rails</a:t>
            </a:r>
            <a:r>
              <a:rPr lang="de-DE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de-DE" sz="2000" dirty="0">
                <a:solidFill>
                  <a:srgbClr val="55A433"/>
                </a:solidFill>
                <a:latin typeface="Consolas"/>
              </a:rPr>
              <a:t>, </a:t>
            </a:r>
            <a:r>
              <a:rPr lang="de-DE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de-DE" sz="2000" dirty="0" err="1" smtClean="0">
                <a:solidFill>
                  <a:srgbClr val="55A433"/>
                </a:solidFill>
                <a:latin typeface="Consolas"/>
              </a:rPr>
              <a:t>start</a:t>
            </a:r>
            <a:r>
              <a:rPr lang="de-DE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]</a:t>
            </a: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The rails-frontend is built on top of the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official rails </a:t>
            </a:r>
            <a:r>
              <a:rPr lang="en-US" sz="4000" dirty="0" err="1" smtClean="0">
                <a:solidFill>
                  <a:srgbClr val="ECBC28"/>
                </a:solidFill>
                <a:sym typeface="Droid Serif"/>
              </a:rPr>
              <a:t>Docker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 image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78041425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1"/>
          <p:cNvSpPr txBox="1"/>
          <p:nvPr/>
        </p:nvSpPr>
        <p:spPr>
          <a:xfrm>
            <a:off x="0" y="4252550"/>
            <a:ext cx="9144000" cy="890948"/>
          </a:xfrm>
          <a:prstGeom prst="rect">
            <a:avLst/>
          </a:prstGeom>
          <a:noFill/>
          <a:ln>
            <a:noFill/>
          </a:ln>
        </p:spPr>
        <p:txBody>
          <a:bodyPr lIns="0" tIns="91440" rIns="91425" bIns="91425" anchor="t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No more insane install procedures!</a:t>
            </a:r>
          </a:p>
        </p:txBody>
      </p:sp>
      <p:pic>
        <p:nvPicPr>
          <p:cNvPr id="2" name="Picture 1" descr="rage-face-tear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635" y="284049"/>
            <a:ext cx="4012731" cy="386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14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3608033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365760" bIns="18288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 err="1">
                <a:solidFill>
                  <a:srgbClr val="78ADFF"/>
                </a:solidFill>
                <a:latin typeface="Consolas"/>
              </a:rPr>
              <a:t>rails_frontend</a:t>
            </a:r>
            <a:r>
              <a:rPr lang="en-US" sz="2000" dirty="0">
                <a:solidFill>
                  <a:srgbClr val="78ADFF"/>
                </a:solidFill>
                <a:latin typeface="Consolas"/>
              </a:rPr>
              <a:t>: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F6F6F6"/>
                </a:solidFill>
                <a:latin typeface="Consolas"/>
              </a:rPr>
              <a:t>  </a:t>
            </a:r>
            <a:r>
              <a:rPr lang="en-US" sz="2000" dirty="0">
                <a:solidFill>
                  <a:srgbClr val="78ADFF"/>
                </a:solidFill>
                <a:latin typeface="Consolas"/>
              </a:rPr>
              <a:t>image: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 brikis98/rails-frontend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en-US" sz="2000" dirty="0" smtClean="0">
                <a:solidFill>
                  <a:srgbClr val="78ADFF"/>
                </a:solidFill>
                <a:latin typeface="Consolas"/>
              </a:rPr>
              <a:t>  ports</a:t>
            </a:r>
            <a:r>
              <a:rPr lang="en-US" sz="2000" dirty="0">
                <a:solidFill>
                  <a:srgbClr val="78ADFF"/>
                </a:solidFill>
                <a:latin typeface="Consolas"/>
              </a:rPr>
              <a:t>: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de-DE" sz="2000" dirty="0">
                <a:solidFill>
                  <a:srgbClr val="F6F6F6"/>
                </a:solidFill>
                <a:latin typeface="Consolas"/>
              </a:rPr>
              <a:t>    </a:t>
            </a:r>
            <a:r>
              <a:rPr lang="de-DE" sz="2000" dirty="0">
                <a:solidFill>
                  <a:srgbClr val="55A433"/>
                </a:solidFill>
                <a:latin typeface="Consolas"/>
              </a:rPr>
              <a:t>- "3000:</a:t>
            </a:r>
            <a:r>
              <a:rPr lang="de-DE" sz="2000" dirty="0" smtClean="0">
                <a:solidFill>
                  <a:srgbClr val="55A433"/>
                </a:solidFill>
                <a:latin typeface="Consolas"/>
              </a:rPr>
              <a:t>3000</a:t>
            </a:r>
            <a:r>
              <a:rPr lang="de-DE" sz="2000" dirty="0">
                <a:solidFill>
                  <a:srgbClr val="55A433"/>
                </a:solidFill>
                <a:latin typeface="Consolas"/>
              </a:rPr>
              <a:t>"</a:t>
            </a:r>
            <a:endParaRPr lang="de-DE" sz="2000" dirty="0">
              <a:solidFill>
                <a:srgbClr val="F6F6F6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de-DE" sz="2000" dirty="0" smtClean="0">
                <a:solidFill>
                  <a:srgbClr val="78ADFF"/>
                </a:solidFill>
                <a:latin typeface="Consolas"/>
              </a:rPr>
              <a:t>  links</a:t>
            </a:r>
            <a:r>
              <a:rPr lang="de-DE" sz="2000" dirty="0">
                <a:solidFill>
                  <a:srgbClr val="78ADFF"/>
                </a:solidFill>
                <a:latin typeface="Consolas"/>
              </a:rPr>
              <a:t>:</a:t>
            </a:r>
            <a:endParaRPr lang="de-DE" sz="2000" dirty="0">
              <a:solidFill>
                <a:srgbClr val="F6F6F6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de-DE" sz="2000" dirty="0">
                <a:solidFill>
                  <a:srgbClr val="F6F6F6"/>
                </a:solidFill>
                <a:latin typeface="Consolas"/>
              </a:rPr>
              <a:t>    </a:t>
            </a:r>
            <a:r>
              <a:rPr lang="de-DE" sz="2000" dirty="0">
                <a:solidFill>
                  <a:srgbClr val="55A433"/>
                </a:solidFill>
                <a:latin typeface="Consolas"/>
              </a:rPr>
              <a:t>- </a:t>
            </a:r>
            <a:r>
              <a:rPr lang="de-DE" sz="2000" dirty="0" err="1">
                <a:solidFill>
                  <a:srgbClr val="55A433"/>
                </a:solidFill>
                <a:latin typeface="Consolas"/>
              </a:rPr>
              <a:t>sinatra_backend:sinatra_backend</a:t>
            </a:r>
            <a:endParaRPr lang="de-DE" sz="2000" dirty="0">
              <a:solidFill>
                <a:srgbClr val="F6F6F6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endParaRPr lang="de-DE" sz="2000" dirty="0">
              <a:solidFill>
                <a:srgbClr val="F6F6F6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de-DE" sz="2000" dirty="0" err="1">
                <a:solidFill>
                  <a:srgbClr val="78ADFF"/>
                </a:solidFill>
                <a:latin typeface="Consolas"/>
              </a:rPr>
              <a:t>sinatra_backend</a:t>
            </a:r>
            <a:r>
              <a:rPr lang="de-DE" sz="2000" dirty="0">
                <a:solidFill>
                  <a:srgbClr val="78ADFF"/>
                </a:solidFill>
                <a:latin typeface="Consolas"/>
              </a:rPr>
              <a:t>:</a:t>
            </a:r>
            <a:endParaRPr lang="de-DE" sz="2000" dirty="0">
              <a:solidFill>
                <a:srgbClr val="F6F6F6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de-DE" sz="2000" dirty="0">
                <a:solidFill>
                  <a:srgbClr val="F6F6F6"/>
                </a:solidFill>
                <a:latin typeface="Consolas"/>
              </a:rPr>
              <a:t>  </a:t>
            </a:r>
            <a:r>
              <a:rPr lang="de-DE" sz="2000" dirty="0" err="1">
                <a:solidFill>
                  <a:srgbClr val="78ADFF"/>
                </a:solidFill>
                <a:latin typeface="Consolas"/>
              </a:rPr>
              <a:t>image</a:t>
            </a:r>
            <a:r>
              <a:rPr lang="de-DE" sz="2000" dirty="0">
                <a:solidFill>
                  <a:srgbClr val="78ADFF"/>
                </a:solidFill>
                <a:latin typeface="Consolas"/>
              </a:rPr>
              <a:t>:</a:t>
            </a:r>
            <a:r>
              <a:rPr lang="de-DE" sz="2000" dirty="0">
                <a:solidFill>
                  <a:srgbClr val="55A433"/>
                </a:solidFill>
                <a:latin typeface="Consolas"/>
              </a:rPr>
              <a:t> brikis98/</a:t>
            </a:r>
            <a:r>
              <a:rPr lang="de-DE" sz="2000" dirty="0" err="1">
                <a:solidFill>
                  <a:srgbClr val="55A433"/>
                </a:solidFill>
                <a:latin typeface="Consolas"/>
              </a:rPr>
              <a:t>sinatra</a:t>
            </a:r>
            <a:r>
              <a:rPr lang="de-DE" sz="2000" dirty="0">
                <a:solidFill>
                  <a:srgbClr val="55A433"/>
                </a:solidFill>
                <a:latin typeface="Consolas"/>
              </a:rPr>
              <a:t>-backend</a:t>
            </a:r>
            <a:endParaRPr lang="de-DE" sz="2000" dirty="0">
              <a:solidFill>
                <a:srgbClr val="F6F6F6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de-DE" sz="2000" dirty="0" smtClean="0">
                <a:solidFill>
                  <a:srgbClr val="78ADFF"/>
                </a:solidFill>
                <a:latin typeface="Consolas"/>
              </a:rPr>
              <a:t>  </a:t>
            </a:r>
            <a:r>
              <a:rPr lang="de-DE" sz="2000" dirty="0" err="1" smtClean="0">
                <a:solidFill>
                  <a:srgbClr val="78ADFF"/>
                </a:solidFill>
                <a:latin typeface="Consolas"/>
              </a:rPr>
              <a:t>ports</a:t>
            </a:r>
            <a:r>
              <a:rPr lang="de-DE" sz="2000" dirty="0">
                <a:solidFill>
                  <a:srgbClr val="78ADFF"/>
                </a:solidFill>
                <a:latin typeface="Consolas"/>
              </a:rPr>
              <a:t>:</a:t>
            </a:r>
            <a:endParaRPr lang="de-DE" sz="2000" dirty="0">
              <a:solidFill>
                <a:srgbClr val="F6F6F6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de-DE" sz="2000" dirty="0">
                <a:solidFill>
                  <a:srgbClr val="F6F6F6"/>
                </a:solidFill>
                <a:latin typeface="Consolas"/>
              </a:rPr>
              <a:t>    </a:t>
            </a:r>
            <a:r>
              <a:rPr lang="de-DE" sz="2000" dirty="0">
                <a:solidFill>
                  <a:srgbClr val="55A433"/>
                </a:solidFill>
                <a:latin typeface="Consolas"/>
              </a:rPr>
              <a:t>- "4567:</a:t>
            </a:r>
            <a:r>
              <a:rPr lang="de-DE" sz="2000" dirty="0" smtClean="0">
                <a:solidFill>
                  <a:srgbClr val="55A433"/>
                </a:solidFill>
                <a:latin typeface="Consolas"/>
              </a:rPr>
              <a:t>4567</a:t>
            </a:r>
            <a:r>
              <a:rPr lang="de-DE" sz="2000" dirty="0">
                <a:solidFill>
                  <a:srgbClr val="55A433"/>
                </a:solidFill>
                <a:latin typeface="Consolas"/>
              </a:rPr>
              <a:t>"</a:t>
            </a:r>
            <a:endParaRPr lang="de-DE" sz="2000" dirty="0">
              <a:solidFill>
                <a:srgbClr val="F6F6F6"/>
              </a:solidFill>
              <a:latin typeface="Consolas"/>
            </a:endParaRP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Define your entire </a:t>
            </a:r>
            <a:r>
              <a:rPr lang="en-US" sz="4000" dirty="0" err="1" smtClean="0">
                <a:solidFill>
                  <a:schemeClr val="bg1"/>
                </a:solidFill>
                <a:sym typeface="Droid Serif"/>
              </a:rPr>
              <a:t>dev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 stack as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code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 with </a:t>
            </a:r>
            <a:r>
              <a:rPr lang="en-US" sz="4000" dirty="0" err="1" smtClean="0">
                <a:solidFill>
                  <a:srgbClr val="ECBC28"/>
                </a:solidFill>
                <a:sym typeface="Droid Serif"/>
              </a:rPr>
              <a:t>docker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-compose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130460911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3608033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365760" bIns="18288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 err="1">
                <a:solidFill>
                  <a:srgbClr val="78ADFF"/>
                </a:solidFill>
                <a:latin typeface="Consolas"/>
              </a:rPr>
              <a:t>rails_frontend</a:t>
            </a:r>
            <a:r>
              <a:rPr lang="en-US" sz="2000" dirty="0">
                <a:solidFill>
                  <a:srgbClr val="78ADFF"/>
                </a:solidFill>
                <a:latin typeface="Consolas"/>
              </a:rPr>
              <a:t>: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F6F6F6"/>
                </a:solidFill>
                <a:latin typeface="Consolas"/>
              </a:rPr>
              <a:t>  </a:t>
            </a:r>
            <a:r>
              <a:rPr lang="en-US" sz="2000" dirty="0">
                <a:solidFill>
                  <a:srgbClr val="78ADFF"/>
                </a:solidFill>
                <a:latin typeface="Consolas"/>
              </a:rPr>
              <a:t>image: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 brikis98/rails-frontend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en-US" sz="2000" dirty="0" smtClean="0">
                <a:solidFill>
                  <a:srgbClr val="78ADFF"/>
                </a:solidFill>
                <a:latin typeface="Consolas"/>
              </a:rPr>
              <a:t>  ports</a:t>
            </a:r>
            <a:r>
              <a:rPr lang="en-US" sz="2000" dirty="0">
                <a:solidFill>
                  <a:srgbClr val="78ADFF"/>
                </a:solidFill>
                <a:latin typeface="Consolas"/>
              </a:rPr>
              <a:t>: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de-DE" sz="2000" dirty="0">
                <a:solidFill>
                  <a:srgbClr val="F6F6F6"/>
                </a:solidFill>
                <a:latin typeface="Consolas"/>
              </a:rPr>
              <a:t>    </a:t>
            </a:r>
            <a:r>
              <a:rPr lang="de-DE" sz="2000" dirty="0">
                <a:solidFill>
                  <a:srgbClr val="55A433"/>
                </a:solidFill>
                <a:latin typeface="Consolas"/>
              </a:rPr>
              <a:t>- "3000:</a:t>
            </a:r>
            <a:r>
              <a:rPr lang="de-DE" sz="2000" dirty="0" smtClean="0">
                <a:solidFill>
                  <a:srgbClr val="55A433"/>
                </a:solidFill>
                <a:latin typeface="Consolas"/>
              </a:rPr>
              <a:t>3000</a:t>
            </a:r>
            <a:r>
              <a:rPr lang="de-DE" sz="2000" dirty="0">
                <a:solidFill>
                  <a:srgbClr val="55A433"/>
                </a:solidFill>
                <a:latin typeface="Consolas"/>
              </a:rPr>
              <a:t>"</a:t>
            </a:r>
            <a:endParaRPr lang="de-DE" sz="2000" dirty="0">
              <a:solidFill>
                <a:srgbClr val="F6F6F6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de-DE" sz="2000" dirty="0" smtClean="0">
                <a:solidFill>
                  <a:srgbClr val="78ADFF"/>
                </a:solidFill>
                <a:latin typeface="Consolas"/>
              </a:rPr>
              <a:t>  links</a:t>
            </a:r>
            <a:r>
              <a:rPr lang="de-DE" sz="2000" dirty="0">
                <a:solidFill>
                  <a:srgbClr val="78ADFF"/>
                </a:solidFill>
                <a:latin typeface="Consolas"/>
              </a:rPr>
              <a:t>:</a:t>
            </a:r>
            <a:endParaRPr lang="de-DE" sz="2000" dirty="0">
              <a:solidFill>
                <a:srgbClr val="F6F6F6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de-DE" sz="2000" dirty="0">
                <a:solidFill>
                  <a:srgbClr val="F6F6F6"/>
                </a:solidFill>
                <a:latin typeface="Consolas"/>
              </a:rPr>
              <a:t>    </a:t>
            </a:r>
            <a:r>
              <a:rPr lang="de-DE" sz="2000" dirty="0">
                <a:solidFill>
                  <a:srgbClr val="55A433"/>
                </a:solidFill>
                <a:latin typeface="Consolas"/>
              </a:rPr>
              <a:t>- </a:t>
            </a:r>
            <a:r>
              <a:rPr lang="de-DE" sz="2000" dirty="0" err="1">
                <a:solidFill>
                  <a:srgbClr val="55A433"/>
                </a:solidFill>
                <a:latin typeface="Consolas"/>
              </a:rPr>
              <a:t>sinatra_backend:sinatra_backend</a:t>
            </a:r>
            <a:endParaRPr lang="de-DE" sz="2000" dirty="0">
              <a:solidFill>
                <a:srgbClr val="F6F6F6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endParaRPr lang="de-DE" sz="2000" dirty="0">
              <a:solidFill>
                <a:srgbClr val="F6F6F6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de-DE" sz="2000" dirty="0" err="1">
                <a:solidFill>
                  <a:srgbClr val="78ADFF"/>
                </a:solidFill>
                <a:latin typeface="Consolas"/>
              </a:rPr>
              <a:t>sinatra_backend</a:t>
            </a:r>
            <a:r>
              <a:rPr lang="de-DE" sz="2000" dirty="0">
                <a:solidFill>
                  <a:srgbClr val="78ADFF"/>
                </a:solidFill>
                <a:latin typeface="Consolas"/>
              </a:rPr>
              <a:t>:</a:t>
            </a:r>
            <a:endParaRPr lang="de-DE" sz="2000" dirty="0">
              <a:solidFill>
                <a:srgbClr val="F6F6F6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de-DE" sz="2000" dirty="0">
                <a:solidFill>
                  <a:srgbClr val="F6F6F6"/>
                </a:solidFill>
                <a:latin typeface="Consolas"/>
              </a:rPr>
              <a:t>  </a:t>
            </a:r>
            <a:r>
              <a:rPr lang="de-DE" sz="2000" dirty="0" err="1">
                <a:solidFill>
                  <a:srgbClr val="78ADFF"/>
                </a:solidFill>
                <a:latin typeface="Consolas"/>
              </a:rPr>
              <a:t>image</a:t>
            </a:r>
            <a:r>
              <a:rPr lang="de-DE" sz="2000" dirty="0">
                <a:solidFill>
                  <a:srgbClr val="78ADFF"/>
                </a:solidFill>
                <a:latin typeface="Consolas"/>
              </a:rPr>
              <a:t>:</a:t>
            </a:r>
            <a:r>
              <a:rPr lang="de-DE" sz="2000" dirty="0">
                <a:solidFill>
                  <a:srgbClr val="55A433"/>
                </a:solidFill>
                <a:latin typeface="Consolas"/>
              </a:rPr>
              <a:t> brikis98/</a:t>
            </a:r>
            <a:r>
              <a:rPr lang="de-DE" sz="2000" dirty="0" err="1">
                <a:solidFill>
                  <a:srgbClr val="55A433"/>
                </a:solidFill>
                <a:latin typeface="Consolas"/>
              </a:rPr>
              <a:t>sinatra</a:t>
            </a:r>
            <a:r>
              <a:rPr lang="de-DE" sz="2000" dirty="0">
                <a:solidFill>
                  <a:srgbClr val="55A433"/>
                </a:solidFill>
                <a:latin typeface="Consolas"/>
              </a:rPr>
              <a:t>-backend</a:t>
            </a:r>
            <a:endParaRPr lang="de-DE" sz="2000" dirty="0">
              <a:solidFill>
                <a:srgbClr val="F6F6F6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de-DE" sz="2000" dirty="0" smtClean="0">
                <a:solidFill>
                  <a:srgbClr val="78ADFF"/>
                </a:solidFill>
                <a:latin typeface="Consolas"/>
              </a:rPr>
              <a:t>  </a:t>
            </a:r>
            <a:r>
              <a:rPr lang="de-DE" sz="2000" dirty="0" err="1" smtClean="0">
                <a:solidFill>
                  <a:srgbClr val="78ADFF"/>
                </a:solidFill>
                <a:latin typeface="Consolas"/>
              </a:rPr>
              <a:t>ports</a:t>
            </a:r>
            <a:r>
              <a:rPr lang="de-DE" sz="2000" dirty="0">
                <a:solidFill>
                  <a:srgbClr val="78ADFF"/>
                </a:solidFill>
                <a:latin typeface="Consolas"/>
              </a:rPr>
              <a:t>:</a:t>
            </a:r>
            <a:endParaRPr lang="de-DE" sz="2000" dirty="0">
              <a:solidFill>
                <a:srgbClr val="F6F6F6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de-DE" sz="2000" dirty="0">
                <a:solidFill>
                  <a:srgbClr val="F6F6F6"/>
                </a:solidFill>
                <a:latin typeface="Consolas"/>
              </a:rPr>
              <a:t>    </a:t>
            </a:r>
            <a:r>
              <a:rPr lang="de-DE" sz="2000" dirty="0">
                <a:solidFill>
                  <a:srgbClr val="55A433"/>
                </a:solidFill>
                <a:latin typeface="Consolas"/>
              </a:rPr>
              <a:t>- "4567:</a:t>
            </a:r>
            <a:r>
              <a:rPr lang="de-DE" sz="2000" dirty="0" smtClean="0">
                <a:solidFill>
                  <a:srgbClr val="55A433"/>
                </a:solidFill>
                <a:latin typeface="Consolas"/>
              </a:rPr>
              <a:t>4567</a:t>
            </a:r>
            <a:r>
              <a:rPr lang="de-DE" sz="2000" dirty="0">
                <a:solidFill>
                  <a:srgbClr val="55A433"/>
                </a:solidFill>
                <a:latin typeface="Consolas"/>
              </a:rPr>
              <a:t>"</a:t>
            </a:r>
            <a:endParaRPr lang="de-DE" sz="2000" dirty="0">
              <a:solidFill>
                <a:srgbClr val="F6F6F6"/>
              </a:solidFill>
              <a:latin typeface="Consolas"/>
            </a:endParaRP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err="1" smtClean="0">
                <a:solidFill>
                  <a:srgbClr val="ECBC28"/>
                </a:solidFill>
                <a:sym typeface="Droid Serif"/>
              </a:rPr>
              <a:t>Docker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 links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 provide a simple service discovery mechanism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183380527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3608033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365760" bIns="18288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 smtClean="0">
                <a:solidFill>
                  <a:srgbClr val="0DF500"/>
                </a:solidFill>
                <a:latin typeface="Consolas"/>
              </a:rPr>
              <a:t>&gt; </a:t>
            </a:r>
            <a:r>
              <a:rPr lang="en-US" sz="2000" dirty="0" err="1">
                <a:solidFill>
                  <a:srgbClr val="0DF500"/>
                </a:solidFill>
                <a:latin typeface="Consolas"/>
              </a:rPr>
              <a:t>docker</a:t>
            </a:r>
            <a:r>
              <a:rPr lang="en-US" sz="2000" dirty="0">
                <a:solidFill>
                  <a:srgbClr val="0DF500"/>
                </a:solidFill>
                <a:latin typeface="Consolas"/>
              </a:rPr>
              <a:t>-compose up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Consolas"/>
              </a:rPr>
              <a:t>Starting infrastructureascodetalk_sinatra_backend_1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Consolas"/>
              </a:rPr>
              <a:t>Recreating infrastructureascodetalk_rails_frontend_1</a:t>
            </a:r>
          </a:p>
          <a:p>
            <a:pPr>
              <a:lnSpc>
                <a:spcPct val="90000"/>
              </a:lnSpc>
            </a:pPr>
            <a:endParaRPr lang="en-US" sz="2000" dirty="0" smtClean="0">
              <a:solidFill>
                <a:schemeClr val="bg1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en-US" sz="2000" dirty="0" smtClean="0">
                <a:solidFill>
                  <a:schemeClr val="bg1"/>
                </a:solidFill>
                <a:latin typeface="Consolas"/>
              </a:rPr>
              <a:t>sinatra_backend_1 </a:t>
            </a:r>
            <a:r>
              <a:rPr lang="en-US" sz="2000" dirty="0">
                <a:solidFill>
                  <a:schemeClr val="bg1"/>
                </a:solidFill>
                <a:latin typeface="Consolas"/>
              </a:rPr>
              <a:t>| </a:t>
            </a:r>
            <a:r>
              <a:rPr lang="en-US" sz="2000" dirty="0" smtClean="0">
                <a:solidFill>
                  <a:schemeClr val="bg1"/>
                </a:solidFill>
                <a:latin typeface="Consolas"/>
              </a:rPr>
              <a:t>INFO  </a:t>
            </a:r>
            <a:r>
              <a:rPr lang="en-US" sz="2000" dirty="0" err="1">
                <a:solidFill>
                  <a:schemeClr val="bg1"/>
                </a:solidFill>
                <a:latin typeface="Consolas"/>
              </a:rPr>
              <a:t>WEBrick</a:t>
            </a:r>
            <a:r>
              <a:rPr lang="en-US" sz="2000" dirty="0">
                <a:solidFill>
                  <a:schemeClr val="bg1"/>
                </a:solidFill>
                <a:latin typeface="Consolas"/>
              </a:rPr>
              <a:t> 1.3.1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Consolas"/>
              </a:rPr>
              <a:t>sinatra_backend_1 | </a:t>
            </a:r>
            <a:r>
              <a:rPr lang="en-US" sz="2000" dirty="0" smtClean="0">
                <a:solidFill>
                  <a:schemeClr val="bg1"/>
                </a:solidFill>
                <a:latin typeface="Consolas"/>
              </a:rPr>
              <a:t>INFO  </a:t>
            </a:r>
            <a:r>
              <a:rPr lang="en-US" sz="2000" dirty="0">
                <a:solidFill>
                  <a:schemeClr val="bg1"/>
                </a:solidFill>
                <a:latin typeface="Consolas"/>
              </a:rPr>
              <a:t>ruby 2.2.4 (2015-12-16</a:t>
            </a:r>
            <a:r>
              <a:rPr lang="en-US" sz="2000" dirty="0" smtClean="0">
                <a:solidFill>
                  <a:schemeClr val="bg1"/>
                </a:solidFill>
                <a:latin typeface="Consolas"/>
              </a:rPr>
              <a:t>)</a:t>
            </a:r>
            <a:endParaRPr lang="en-US" sz="2000" dirty="0">
              <a:solidFill>
                <a:schemeClr val="bg1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Consolas"/>
              </a:rPr>
              <a:t>sinatra_backend_1 | </a:t>
            </a:r>
            <a:r>
              <a:rPr lang="en-US" sz="2000" dirty="0" smtClean="0">
                <a:solidFill>
                  <a:schemeClr val="bg1"/>
                </a:solidFill>
                <a:latin typeface="Consolas"/>
              </a:rPr>
              <a:t>Sinatra has </a:t>
            </a:r>
            <a:r>
              <a:rPr lang="en-US" sz="2000" dirty="0">
                <a:solidFill>
                  <a:schemeClr val="bg1"/>
                </a:solidFill>
                <a:latin typeface="Consolas"/>
              </a:rPr>
              <a:t>taken the stage on </a:t>
            </a:r>
            <a:r>
              <a:rPr lang="en-US" sz="2000" dirty="0" smtClean="0">
                <a:solidFill>
                  <a:schemeClr val="bg1"/>
                </a:solidFill>
                <a:latin typeface="Consolas"/>
              </a:rPr>
              <a:t>4567</a:t>
            </a:r>
            <a:endParaRPr lang="en-US" sz="2000" dirty="0">
              <a:solidFill>
                <a:schemeClr val="bg1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endParaRPr lang="en-US" sz="2000" dirty="0" smtClean="0">
              <a:solidFill>
                <a:schemeClr val="bg1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en-US" sz="2000" dirty="0" smtClean="0">
                <a:solidFill>
                  <a:schemeClr val="bg1"/>
                </a:solidFill>
                <a:latin typeface="Consolas"/>
              </a:rPr>
              <a:t>rails_frontend_1  </a:t>
            </a:r>
            <a:r>
              <a:rPr lang="en-US" sz="2000" dirty="0">
                <a:solidFill>
                  <a:schemeClr val="bg1"/>
                </a:solidFill>
                <a:latin typeface="Consolas"/>
              </a:rPr>
              <a:t>| </a:t>
            </a:r>
            <a:r>
              <a:rPr lang="en-US" sz="2000" dirty="0" smtClean="0">
                <a:solidFill>
                  <a:schemeClr val="bg1"/>
                </a:solidFill>
                <a:latin typeface="Consolas"/>
              </a:rPr>
              <a:t>INFO  </a:t>
            </a:r>
            <a:r>
              <a:rPr lang="en-US" sz="2000" dirty="0" err="1">
                <a:solidFill>
                  <a:schemeClr val="bg1"/>
                </a:solidFill>
                <a:latin typeface="Consolas"/>
              </a:rPr>
              <a:t>WEBrick</a:t>
            </a:r>
            <a:r>
              <a:rPr lang="en-US" sz="2000" dirty="0">
                <a:solidFill>
                  <a:schemeClr val="bg1"/>
                </a:solidFill>
                <a:latin typeface="Consolas"/>
              </a:rPr>
              <a:t> 1.3.1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Consolas"/>
              </a:rPr>
              <a:t>rails_frontend_1  | </a:t>
            </a:r>
            <a:r>
              <a:rPr lang="en-US" sz="2000" dirty="0" smtClean="0">
                <a:solidFill>
                  <a:schemeClr val="bg1"/>
                </a:solidFill>
                <a:latin typeface="Consolas"/>
              </a:rPr>
              <a:t>INFO  </a:t>
            </a:r>
            <a:r>
              <a:rPr lang="en-US" sz="2000" dirty="0">
                <a:solidFill>
                  <a:schemeClr val="bg1"/>
                </a:solidFill>
                <a:latin typeface="Consolas"/>
              </a:rPr>
              <a:t>ruby 2.3.0 (2015-12-25</a:t>
            </a:r>
            <a:r>
              <a:rPr lang="en-US" sz="2000" dirty="0" smtClean="0">
                <a:solidFill>
                  <a:schemeClr val="bg1"/>
                </a:solidFill>
                <a:latin typeface="Consolas"/>
              </a:rPr>
              <a:t>)</a:t>
            </a:r>
            <a:endParaRPr lang="en-US" sz="2000" dirty="0">
              <a:solidFill>
                <a:schemeClr val="bg1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Consolas"/>
              </a:rPr>
              <a:t>rails_frontend_1  | </a:t>
            </a:r>
            <a:r>
              <a:rPr lang="en-US" sz="2000" dirty="0" smtClean="0">
                <a:solidFill>
                  <a:schemeClr val="bg1"/>
                </a:solidFill>
                <a:latin typeface="Consolas"/>
              </a:rPr>
              <a:t>INFO  </a:t>
            </a:r>
            <a:r>
              <a:rPr lang="en-US" sz="2000" dirty="0" err="1">
                <a:solidFill>
                  <a:schemeClr val="bg1"/>
                </a:solidFill>
                <a:latin typeface="Consolas"/>
              </a:rPr>
              <a:t>WEBrick</a:t>
            </a:r>
            <a:r>
              <a:rPr lang="en-US" sz="2000" dirty="0">
                <a:solidFill>
                  <a:schemeClr val="bg1"/>
                </a:solidFill>
                <a:latin typeface="Consolas"/>
              </a:rPr>
              <a:t>::</a:t>
            </a:r>
            <a:r>
              <a:rPr lang="en-US" sz="2000" dirty="0" err="1">
                <a:solidFill>
                  <a:schemeClr val="bg1"/>
                </a:solidFill>
                <a:latin typeface="Consolas"/>
              </a:rPr>
              <a:t>HTTPServer#start</a:t>
            </a:r>
            <a:r>
              <a:rPr lang="en-US" sz="2000" dirty="0" smtClean="0">
                <a:solidFill>
                  <a:schemeClr val="bg1"/>
                </a:solidFill>
                <a:latin typeface="Consolas"/>
              </a:rPr>
              <a:t>: </a:t>
            </a:r>
            <a:r>
              <a:rPr lang="en-US" sz="2000" dirty="0">
                <a:solidFill>
                  <a:schemeClr val="bg1"/>
                </a:solidFill>
                <a:latin typeface="Consolas"/>
              </a:rPr>
              <a:t>port=3000</a:t>
            </a:r>
            <a:endParaRPr lang="de-DE" sz="2000" dirty="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Run your entire </a:t>
            </a:r>
            <a:r>
              <a:rPr lang="en-US" sz="4000" dirty="0" err="1" smtClean="0">
                <a:solidFill>
                  <a:schemeClr val="bg1"/>
                </a:solidFill>
                <a:sym typeface="Droid Serif"/>
              </a:rPr>
              <a:t>dev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 stack with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one command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317957046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1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lIns="0" tIns="274320" rIns="91440" bIns="91425" anchor="t" anchorCtr="0">
            <a:noAutofit/>
          </a:bodyPr>
          <a:lstStyle/>
          <a:p>
            <a:pPr marL="457200" rtl="0">
              <a:spcBef>
                <a:spcPts val="0"/>
              </a:spcBef>
            </a:pPr>
            <a:r>
              <a:rPr lang="en-US" sz="36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Advantages of </a:t>
            </a:r>
            <a:r>
              <a:rPr lang="en-US" sz="3600" b="1" dirty="0" err="1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Docker</a:t>
            </a:r>
            <a:r>
              <a:rPr lang="en-US" sz="36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:</a:t>
            </a:r>
          </a:p>
          <a:p>
            <a:pPr marL="457200" rtl="0">
              <a:spcBef>
                <a:spcPts val="0"/>
              </a:spcBef>
            </a:pPr>
            <a:endParaRPr lang="en-US" sz="3600" b="1" dirty="0" smtClean="0">
              <a:solidFill>
                <a:srgbClr val="ECBC28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  <a:p>
            <a:pPr marL="1200150" indent="-742950">
              <a:buFont typeface="+mj-lt"/>
              <a:buAutoNum type="arabicPeriod"/>
            </a:pPr>
            <a:r>
              <a:rPr lang="en-US" sz="3600" b="1" dirty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Easy </a:t>
            </a: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to create &amp; share images</a:t>
            </a:r>
          </a:p>
          <a:p>
            <a:pPr marL="1200150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Images run the same way in all environments (</a:t>
            </a:r>
            <a:r>
              <a:rPr lang="en-US" sz="3600" b="1" dirty="0" err="1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dev</a:t>
            </a: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, test, prod)</a:t>
            </a:r>
          </a:p>
          <a:p>
            <a:pPr marL="1200150" indent="-742950" rtl="0">
              <a:spcBef>
                <a:spcPts val="0"/>
              </a:spcBef>
              <a:buFont typeface="+mj-lt"/>
              <a:buAutoNum type="arabicPeriod"/>
            </a:pP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Easily run the entire stack in </a:t>
            </a:r>
            <a:r>
              <a:rPr lang="en-US" sz="3600" b="1" dirty="0" err="1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dev</a:t>
            </a:r>
            <a:endParaRPr lang="en-US" sz="3600" b="1" dirty="0" smtClean="0">
              <a:solidFill>
                <a:schemeClr val="bg1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  <a:p>
            <a:pPr marL="1200150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Minimal overhead</a:t>
            </a:r>
          </a:p>
          <a:p>
            <a:pPr marL="1200150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Better resource utilization</a:t>
            </a:r>
          </a:p>
          <a:p>
            <a:pPr marL="1200150" indent="-742950">
              <a:buFont typeface="+mj-lt"/>
              <a:buAutoNum type="arabicPeriod"/>
            </a:pPr>
            <a:endParaRPr lang="en-US" sz="3600" b="1" dirty="0">
              <a:solidFill>
                <a:schemeClr val="bg1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6547797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1"/>
          <p:cNvSpPr txBox="1"/>
          <p:nvPr/>
        </p:nvSpPr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  <p:txBody>
          <a:bodyPr lIns="0" tIns="274320" rIns="91440" bIns="91425" anchor="t" anchorCtr="0">
            <a:noAutofit/>
          </a:bodyPr>
          <a:lstStyle/>
          <a:p>
            <a:pPr marL="457200" rtl="0">
              <a:spcBef>
                <a:spcPts val="0"/>
              </a:spcBef>
            </a:pPr>
            <a:r>
              <a:rPr lang="en-US" sz="36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Disadvantages of </a:t>
            </a:r>
            <a:r>
              <a:rPr lang="en-US" sz="3600" b="1" dirty="0" err="1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Docker</a:t>
            </a:r>
            <a:r>
              <a:rPr lang="en-US" sz="36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:</a:t>
            </a:r>
          </a:p>
          <a:p>
            <a:pPr marL="457200" rtl="0">
              <a:spcBef>
                <a:spcPts val="0"/>
              </a:spcBef>
            </a:pPr>
            <a:endParaRPr lang="en-US" sz="3600" b="1" dirty="0" smtClean="0">
              <a:solidFill>
                <a:srgbClr val="ECBC28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  <a:p>
            <a:pPr marL="1200150" indent="-742950" rtl="0">
              <a:spcBef>
                <a:spcPts val="0"/>
              </a:spcBef>
              <a:buFont typeface="+mj-lt"/>
              <a:buAutoNum type="arabicPeriod"/>
            </a:pP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Maturity. Ecosystem developing very fast, but still a ways to go</a:t>
            </a:r>
          </a:p>
          <a:p>
            <a:pPr marL="1200150" indent="-742950" rtl="0">
              <a:spcBef>
                <a:spcPts val="0"/>
              </a:spcBef>
              <a:buFont typeface="+mj-lt"/>
              <a:buAutoNum type="arabicPeriod"/>
            </a:pP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Tricky to manage persistent data in a container</a:t>
            </a:r>
          </a:p>
        </p:txBody>
      </p:sp>
    </p:spTree>
    <p:extLst>
      <p:ext uri="{BB962C8B-B14F-4D97-AF65-F5344CB8AC3E}">
        <p14:creationId xmlns:p14="http://schemas.microsoft.com/office/powerpoint/2010/main" val="329381495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inding-roa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73" y="-10671"/>
            <a:ext cx="9204490" cy="515417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hape 37"/>
          <p:cNvSpPr txBox="1"/>
          <p:nvPr/>
        </p:nvSpPr>
        <p:spPr>
          <a:xfrm>
            <a:off x="-10673" y="1012227"/>
            <a:ext cx="9204491" cy="4159385"/>
          </a:xfrm>
          <a:prstGeom prst="rect">
            <a:avLst/>
          </a:prstGeom>
          <a:noFill/>
          <a:ln>
            <a:noFill/>
          </a:ln>
        </p:spPr>
        <p:txBody>
          <a:bodyPr lIns="91425" tIns="91440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endParaRPr lang="en-US" sz="3600" dirty="0" smtClean="0">
              <a:solidFill>
                <a:schemeClr val="bg2"/>
              </a:solidFill>
              <a:sym typeface="Droid Serif"/>
            </a:endParaRPr>
          </a:p>
          <a:p>
            <a:pPr marL="1280160" indent="-914400">
              <a:buFont typeface="+mj-lt"/>
              <a:buAutoNum type="arabicPeriod"/>
            </a:pPr>
            <a:r>
              <a:rPr lang="en-US" sz="3600" dirty="0" err="1" smtClean="0">
                <a:solidFill>
                  <a:schemeClr val="bg2"/>
                </a:solidFill>
                <a:sym typeface="Droid Serif"/>
              </a:rPr>
              <a:t>Microservices</a:t>
            </a:r>
            <a:endParaRPr lang="en-US" sz="3600" dirty="0" smtClean="0">
              <a:solidFill>
                <a:schemeClr val="bg2"/>
              </a:solidFill>
              <a:sym typeface="Droid Serif"/>
            </a:endParaRPr>
          </a:p>
          <a:p>
            <a:pPr marL="1280160" indent="-914400">
              <a:buFont typeface="+mj-lt"/>
              <a:buAutoNum type="arabicPeriod"/>
            </a:pPr>
            <a:r>
              <a:rPr lang="en-US" sz="3600" dirty="0" err="1" smtClean="0">
                <a:solidFill>
                  <a:schemeClr val="bg2"/>
                </a:solidFill>
                <a:sym typeface="Droid Serif"/>
              </a:rPr>
              <a:t>Docker</a:t>
            </a:r>
            <a:endParaRPr lang="en-US" sz="3600" dirty="0" smtClean="0">
              <a:solidFill>
                <a:schemeClr val="bg2"/>
              </a:solidFill>
              <a:sym typeface="Droid Serif"/>
            </a:endParaRPr>
          </a:p>
          <a:p>
            <a:pPr marL="1280160" indent="-914400">
              <a:buFont typeface="+mj-lt"/>
              <a:buAutoNum type="arabicPeriod"/>
            </a:pPr>
            <a:r>
              <a:rPr lang="en-US" sz="3600" dirty="0" err="1" smtClean="0">
                <a:solidFill>
                  <a:schemeClr val="bg1"/>
                </a:solidFill>
                <a:sym typeface="Droid Serif"/>
              </a:rPr>
              <a:t>Terraform</a:t>
            </a:r>
            <a:endParaRPr lang="en-US" sz="3600" dirty="0" smtClean="0">
              <a:solidFill>
                <a:schemeClr val="bg1"/>
              </a:solidFill>
              <a:sym typeface="Droid Serif"/>
            </a:endParaRPr>
          </a:p>
          <a:p>
            <a:pPr marL="1280160" indent="-914400">
              <a:buFont typeface="+mj-lt"/>
              <a:buAutoNum type="arabicPeriod"/>
            </a:pPr>
            <a:r>
              <a:rPr lang="en-US" sz="3600" dirty="0" smtClean="0">
                <a:solidFill>
                  <a:schemeClr val="bg2"/>
                </a:solidFill>
                <a:sym typeface="Droid Serif"/>
              </a:rPr>
              <a:t>ECS</a:t>
            </a:r>
          </a:p>
          <a:p>
            <a:pPr marL="1280160" indent="-914400">
              <a:buFont typeface="+mj-lt"/>
              <a:buAutoNum type="arabicPeriod"/>
            </a:pPr>
            <a:r>
              <a:rPr lang="en-US" sz="3600" dirty="0" smtClean="0">
                <a:solidFill>
                  <a:schemeClr val="bg2"/>
                </a:solidFill>
                <a:sym typeface="Droid Serif"/>
              </a:rPr>
              <a:t>Recap</a:t>
            </a:r>
          </a:p>
          <a:p>
            <a:endParaRPr lang="en-US" sz="3600" dirty="0" smtClean="0">
              <a:solidFill>
                <a:schemeClr val="bg2"/>
              </a:solidFill>
              <a:sym typeface="Droid Serif"/>
            </a:endParaRPr>
          </a:p>
          <a:p>
            <a:pPr marL="1280160" indent="-914400">
              <a:buFont typeface="+mj-lt"/>
              <a:buAutoNum type="arabicPeriod"/>
            </a:pPr>
            <a:endParaRPr lang="en-US" sz="3600" dirty="0" smtClean="0">
              <a:solidFill>
                <a:schemeClr val="bg2"/>
              </a:solidFill>
              <a:sym typeface="Droid Serif"/>
            </a:endParaRPr>
          </a:p>
        </p:txBody>
      </p:sp>
      <p:sp>
        <p:nvSpPr>
          <p:cNvPr id="4" name="Shape 114"/>
          <p:cNvSpPr txBox="1"/>
          <p:nvPr/>
        </p:nvSpPr>
        <p:spPr>
          <a:xfrm>
            <a:off x="309517" y="-10671"/>
            <a:ext cx="6777286" cy="12485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6000" b="1" dirty="0" smtClean="0">
                <a:solidFill>
                  <a:srgbClr val="FED136"/>
                </a:solidFill>
                <a:latin typeface="Montserrat"/>
                <a:ea typeface="Montserrat"/>
                <a:cs typeface="Montserrat"/>
                <a:sym typeface="Montserrat"/>
              </a:rPr>
              <a:t>Outline</a:t>
            </a:r>
            <a:endParaRPr lang="en" sz="6000" b="1" u="sng" dirty="0">
              <a:solidFill>
                <a:srgbClr val="FED13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6102719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1"/>
          <p:cNvSpPr txBox="1"/>
          <p:nvPr/>
        </p:nvSpPr>
        <p:spPr>
          <a:xfrm>
            <a:off x="96544" y="1250835"/>
            <a:ext cx="8853217" cy="2641830"/>
          </a:xfrm>
          <a:prstGeom prst="rect">
            <a:avLst/>
          </a:prstGeom>
          <a:noFill/>
          <a:ln>
            <a:noFill/>
          </a:ln>
        </p:spPr>
        <p:txBody>
          <a:bodyPr lIns="91440" tIns="91440" rIns="91425" bIns="91425" anchor="ctr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4000" b="1" dirty="0" err="1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Terraform</a:t>
            </a: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 is a tool for </a:t>
            </a:r>
            <a:r>
              <a:rPr lang="en-US" sz="40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provisioning</a:t>
            </a: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 infrastructure</a:t>
            </a:r>
            <a:endParaRPr lang="en-US" sz="4000" b="1" dirty="0" smtClean="0">
              <a:solidFill>
                <a:srgbClr val="ECBC28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65823105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>
                <a:solidFill>
                  <a:srgbClr val="55A433"/>
                </a:solidFill>
                <a:latin typeface="Consolas"/>
              </a:rPr>
              <a:t>&gt; gem install rails</a:t>
            </a:r>
          </a:p>
        </p:txBody>
      </p:sp>
    </p:spTree>
    <p:extLst>
      <p:ext uri="{BB962C8B-B14F-4D97-AF65-F5344CB8AC3E}">
        <p14:creationId xmlns:p14="http://schemas.microsoft.com/office/powerpoint/2010/main" val="266381792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rraform-providers.pn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5339" y="0"/>
            <a:ext cx="10196758" cy="5215217"/>
          </a:xfrm>
          <a:prstGeom prst="rect">
            <a:avLst/>
          </a:prstGeom>
        </p:spPr>
      </p:pic>
      <p:sp>
        <p:nvSpPr>
          <p:cNvPr id="6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sym typeface="Droid Serif"/>
              </a:rPr>
              <a:t>Terraform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 supports many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providers 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(cloud agnostic)</a:t>
            </a:r>
            <a:endParaRPr lang="en" sz="4000" dirty="0">
              <a:solidFill>
                <a:schemeClr val="bg1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956159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rraform-resour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0064" y="0"/>
            <a:ext cx="10036098" cy="5143500"/>
          </a:xfrm>
          <a:prstGeom prst="rect">
            <a:avLst/>
          </a:prstGeom>
        </p:spPr>
      </p:pic>
      <p:sp>
        <p:nvSpPr>
          <p:cNvPr id="6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And many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resources 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for each provider</a:t>
            </a:r>
            <a:endParaRPr lang="en" sz="4000" dirty="0">
              <a:solidFill>
                <a:schemeClr val="bg1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1645575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1"/>
          <p:cNvSpPr txBox="1"/>
          <p:nvPr/>
        </p:nvSpPr>
        <p:spPr>
          <a:xfrm>
            <a:off x="96544" y="1250835"/>
            <a:ext cx="8853217" cy="2641830"/>
          </a:xfrm>
          <a:prstGeom prst="rect">
            <a:avLst/>
          </a:prstGeom>
          <a:noFill/>
          <a:ln>
            <a:noFill/>
          </a:ln>
        </p:spPr>
        <p:txBody>
          <a:bodyPr lIns="91440" tIns="91440" rIns="91425" bIns="91425" anchor="ctr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You define resources as </a:t>
            </a:r>
            <a:r>
              <a:rPr lang="en-US" sz="40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code</a:t>
            </a: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 in </a:t>
            </a:r>
            <a:r>
              <a:rPr lang="en-US" sz="4000" b="1" dirty="0" err="1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Terraform</a:t>
            </a: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 </a:t>
            </a:r>
            <a:r>
              <a:rPr lang="en-US" sz="40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templates</a:t>
            </a:r>
          </a:p>
        </p:txBody>
      </p:sp>
    </p:spTree>
    <p:extLst>
      <p:ext uri="{BB962C8B-B14F-4D97-AF65-F5344CB8AC3E}">
        <p14:creationId xmlns:p14="http://schemas.microsoft.com/office/powerpoint/2010/main" val="282274647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3608033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provider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err="1">
                <a:solidFill>
                  <a:srgbClr val="55A433"/>
                </a:solidFill>
                <a:latin typeface="Consolas"/>
              </a:rPr>
              <a:t>aws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{</a:t>
            </a: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err="1" smtClean="0">
                <a:solidFill>
                  <a:schemeClr val="bg1"/>
                </a:solidFill>
                <a:latin typeface="Consolas"/>
              </a:rPr>
              <a:t>access_key</a:t>
            </a:r>
            <a:r>
              <a:rPr lang="en-US" sz="2000" dirty="0">
                <a:solidFill>
                  <a:schemeClr val="bg1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ACCESS_KEY_HERE"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err="1" smtClean="0">
                <a:solidFill>
                  <a:srgbClr val="FFFFFF"/>
                </a:solidFill>
                <a:latin typeface="Consolas"/>
              </a:rPr>
              <a:t>secret_key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SECRET_KEY_HERE"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ro-RO" sz="2000" dirty="0">
                <a:solidFill>
                  <a:srgbClr val="F6F6F6"/>
                </a:solidFill>
                <a:latin typeface="Consolas"/>
              </a:rPr>
              <a:t>    </a:t>
            </a:r>
            <a:r>
              <a:rPr lang="ro-RO" sz="2000" dirty="0" smtClean="0">
                <a:solidFill>
                  <a:srgbClr val="FFFFFF"/>
                </a:solidFill>
                <a:latin typeface="Consolas"/>
              </a:rPr>
              <a:t>region</a:t>
            </a:r>
            <a:r>
              <a:rPr lang="ro-RO" sz="2000" dirty="0" smtClean="0">
                <a:solidFill>
                  <a:srgbClr val="55A433"/>
                </a:solidFill>
                <a:latin typeface="Consolas"/>
              </a:rPr>
              <a:t> </a:t>
            </a:r>
            <a:r>
              <a:rPr lang="ro-RO" sz="2000" dirty="0">
                <a:solidFill>
                  <a:srgbClr val="F6F6F6"/>
                </a:solidFill>
                <a:latin typeface="Consolas"/>
              </a:rPr>
              <a:t>=</a:t>
            </a:r>
            <a:r>
              <a:rPr lang="ro-RO" sz="2000" dirty="0" smtClean="0">
                <a:solidFill>
                  <a:srgbClr val="F6F6F6"/>
                </a:solidFill>
                <a:latin typeface="Consolas"/>
              </a:rPr>
              <a:t> </a:t>
            </a:r>
            <a:r>
              <a:rPr lang="ro-RO" sz="2000" dirty="0">
                <a:solidFill>
                  <a:srgbClr val="55A433"/>
                </a:solidFill>
                <a:latin typeface="Consolas"/>
              </a:rPr>
              <a:t>"us-east-1"</a:t>
            </a:r>
            <a:endParaRPr lang="ro-RO" sz="2000" dirty="0">
              <a:solidFill>
                <a:srgbClr val="F6F6F6"/>
              </a:solidFill>
              <a:latin typeface="Consolas"/>
            </a:endParaRPr>
          </a:p>
          <a:p>
            <a:r>
              <a:rPr lang="ro-RO" sz="2000" dirty="0" smtClean="0">
                <a:solidFill>
                  <a:srgbClr val="F6F6F6"/>
                </a:solidFill>
                <a:latin typeface="Consolas"/>
              </a:rPr>
              <a:t>}</a:t>
            </a:r>
          </a:p>
          <a:p>
            <a:endParaRPr lang="ro-RO" sz="2000" dirty="0" smtClean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resource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aws_instance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"example"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{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err="1" smtClean="0">
                <a:solidFill>
                  <a:srgbClr val="FFFFFF"/>
                </a:solidFill>
                <a:latin typeface="Consolas"/>
              </a:rPr>
              <a:t>ami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>
                <a:solidFill>
                  <a:srgbClr val="55A433"/>
                </a:solidFill>
                <a:latin typeface="Consolas"/>
              </a:rPr>
              <a:t>ami-</a:t>
            </a:r>
            <a:r>
              <a:rPr lang="fr-FR" sz="2000" dirty="0" smtClean="0">
                <a:solidFill>
                  <a:srgbClr val="55A433"/>
                </a:solidFill>
                <a:latin typeface="Consolas"/>
              </a:rPr>
              <a:t>408c7f28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err="1" smtClean="0">
                <a:solidFill>
                  <a:srgbClr val="FFFFFF"/>
                </a:solidFill>
                <a:latin typeface="Consolas"/>
              </a:rPr>
              <a:t>instance_type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"t2.micro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endParaRPr lang="en-US" sz="2000" dirty="0" smtClean="0">
              <a:solidFill>
                <a:srgbClr val="F6F6F6"/>
              </a:solidFill>
              <a:latin typeface="Consolas"/>
            </a:endParaRPr>
          </a:p>
          <a:p>
            <a:r>
              <a:rPr lang="ro-RO" sz="2000" dirty="0" smtClean="0">
                <a:solidFill>
                  <a:srgbClr val="F6F6F6"/>
                </a:solidFill>
                <a:latin typeface="Consolas"/>
              </a:rPr>
              <a:t>}</a:t>
            </a:r>
          </a:p>
          <a:p>
            <a:endParaRPr lang="ro-RO" sz="2000" dirty="0">
              <a:solidFill>
                <a:srgbClr val="F6F6F6"/>
              </a:solidFill>
              <a:latin typeface="Consolas"/>
            </a:endParaRP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This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template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 creates a single EC2 instance in AWS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371446820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3608033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 smtClean="0">
                <a:solidFill>
                  <a:srgbClr val="0DF500"/>
                </a:solidFill>
                <a:latin typeface="Consolas"/>
              </a:rPr>
              <a:t>&gt; </a:t>
            </a:r>
            <a:r>
              <a:rPr lang="en-US" sz="2000" dirty="0" err="1" smtClean="0">
                <a:solidFill>
                  <a:srgbClr val="0DF500"/>
                </a:solidFill>
                <a:latin typeface="Consolas"/>
              </a:rPr>
              <a:t>terraform</a:t>
            </a:r>
            <a:r>
              <a:rPr lang="en-US" sz="2000" dirty="0" smtClean="0">
                <a:solidFill>
                  <a:srgbClr val="0DF500"/>
                </a:solidFill>
                <a:latin typeface="Consolas"/>
              </a:rPr>
              <a:t> plan</a:t>
            </a:r>
            <a:endParaRPr lang="en-US" sz="2000" dirty="0">
              <a:solidFill>
                <a:srgbClr val="0DF500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+ </a:t>
            </a:r>
            <a:r>
              <a:rPr lang="en-US" sz="2000" dirty="0" err="1" smtClean="0">
                <a:solidFill>
                  <a:srgbClr val="F6F6F6"/>
                </a:solidFill>
                <a:latin typeface="Consolas"/>
              </a:rPr>
              <a:t>aws_instance.example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ami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:                      "" =&gt; "ami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-408c7f28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"</a:t>
            </a: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err="1" smtClean="0">
                <a:solidFill>
                  <a:srgbClr val="F6F6F6"/>
                </a:solidFill>
                <a:latin typeface="Consolas"/>
              </a:rPr>
              <a:t>instance_type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:            "" =&gt; "t2.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micro"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err="1" smtClean="0">
                <a:solidFill>
                  <a:srgbClr val="F6F6F6"/>
                </a:solidFill>
                <a:latin typeface="Consolas"/>
              </a:rPr>
              <a:t>key_name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:                 "" =&gt; "&lt;computed&gt;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"</a:t>
            </a:r>
            <a:endParaRPr lang="en-US" sz="2000" dirty="0" smtClean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err="1" smtClean="0">
                <a:solidFill>
                  <a:srgbClr val="F6F6F6"/>
                </a:solidFill>
                <a:latin typeface="Consolas"/>
              </a:rPr>
              <a:t>private_ip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:               "" =&gt; "&lt;computed&gt;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"</a:t>
            </a:r>
            <a:endParaRPr lang="en-US" sz="2000" dirty="0" smtClean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err="1" smtClean="0">
                <a:solidFill>
                  <a:srgbClr val="F6F6F6"/>
                </a:solidFill>
                <a:latin typeface="Consolas"/>
              </a:rPr>
              <a:t>public_ip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:                "" =&gt; "&lt;computed&gt;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"</a:t>
            </a:r>
            <a:endParaRPr lang="en-US" sz="2000" dirty="0" smtClean="0">
              <a:solidFill>
                <a:srgbClr val="F6F6F6"/>
              </a:solidFill>
              <a:latin typeface="Consolas"/>
            </a:endParaRPr>
          </a:p>
          <a:p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Plan: 1 to add, 0 to change, 0 to destroy.</a:t>
            </a:r>
            <a:endParaRPr lang="ro-RO" sz="2000" dirty="0">
              <a:solidFill>
                <a:srgbClr val="F6F6F6"/>
              </a:solidFill>
              <a:latin typeface="Consolas"/>
            </a:endParaRP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Use the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plan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 command to see what you’re about to deploy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11533906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3608033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 smtClean="0">
                <a:solidFill>
                  <a:srgbClr val="0DF500"/>
                </a:solidFill>
                <a:latin typeface="Consolas"/>
              </a:rPr>
              <a:t>&gt; </a:t>
            </a:r>
            <a:r>
              <a:rPr lang="en-US" sz="2000" dirty="0" err="1" smtClean="0">
                <a:solidFill>
                  <a:srgbClr val="0DF500"/>
                </a:solidFill>
                <a:latin typeface="Consolas"/>
              </a:rPr>
              <a:t>terraform</a:t>
            </a:r>
            <a:r>
              <a:rPr lang="en-US" sz="2000" dirty="0" smtClean="0">
                <a:solidFill>
                  <a:srgbClr val="0DF500"/>
                </a:solidFill>
                <a:latin typeface="Consolas"/>
              </a:rPr>
              <a:t> apply</a:t>
            </a:r>
            <a:endParaRPr lang="en-US" sz="2000" dirty="0">
              <a:solidFill>
                <a:srgbClr val="0DF500"/>
              </a:solidFill>
              <a:latin typeface="Consolas"/>
            </a:endParaRPr>
          </a:p>
          <a:p>
            <a:r>
              <a:rPr lang="en-US" sz="2000" dirty="0" err="1" smtClean="0">
                <a:solidFill>
                  <a:srgbClr val="F6F6F6"/>
                </a:solidFill>
                <a:latin typeface="Consolas"/>
              </a:rPr>
              <a:t>aws_instance.example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: Creating...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ami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:                      "" =&gt; "ami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-408c7f28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"</a:t>
            </a: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err="1" smtClean="0">
                <a:solidFill>
                  <a:srgbClr val="F6F6F6"/>
                </a:solidFill>
                <a:latin typeface="Consolas"/>
              </a:rPr>
              <a:t>instance_type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:            "" =&gt; "t2.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micro"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err="1" smtClean="0">
                <a:solidFill>
                  <a:srgbClr val="F6F6F6"/>
                </a:solidFill>
                <a:latin typeface="Consolas"/>
              </a:rPr>
              <a:t>key_name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:                 "" =&gt; "&lt;computed&gt;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"</a:t>
            </a:r>
            <a:endParaRPr lang="en-US" sz="2000" dirty="0" smtClean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err="1" smtClean="0">
                <a:solidFill>
                  <a:srgbClr val="F6F6F6"/>
                </a:solidFill>
                <a:latin typeface="Consolas"/>
              </a:rPr>
              <a:t>private_ip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:               "" =&gt; "&lt;computed&gt;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"</a:t>
            </a:r>
            <a:endParaRPr lang="en-US" sz="2000" dirty="0" smtClean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err="1" smtClean="0">
                <a:solidFill>
                  <a:srgbClr val="F6F6F6"/>
                </a:solidFill>
                <a:latin typeface="Consolas"/>
              </a:rPr>
              <a:t>public_ip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:                "" =&gt; "&lt;computed&gt;”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 err="1" smtClean="0">
                <a:solidFill>
                  <a:srgbClr val="F6F6F6"/>
                </a:solidFill>
                <a:latin typeface="Consolas"/>
              </a:rPr>
              <a:t>aws_instance.example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: Creation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complete</a:t>
            </a:r>
          </a:p>
          <a:p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Apply complete! Resources: 1 added, 0 changed, 0 destroyed.</a:t>
            </a:r>
            <a:endParaRPr lang="ro-RO" sz="2000" dirty="0">
              <a:solidFill>
                <a:srgbClr val="F6F6F6"/>
              </a:solidFill>
              <a:latin typeface="Consolas"/>
            </a:endParaRP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Use the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apply 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command to apply the changes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106078838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1"/>
          <p:cNvSpPr txBox="1"/>
          <p:nvPr/>
        </p:nvSpPr>
        <p:spPr>
          <a:xfrm>
            <a:off x="0" y="4252550"/>
            <a:ext cx="9144000" cy="890948"/>
          </a:xfrm>
          <a:prstGeom prst="rect">
            <a:avLst/>
          </a:prstGeom>
          <a:noFill/>
          <a:ln>
            <a:noFill/>
          </a:ln>
        </p:spPr>
        <p:txBody>
          <a:bodyPr lIns="0" tIns="91440" rIns="91425" bIns="91425" anchor="t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Now our EC2 instance is running!</a:t>
            </a:r>
          </a:p>
        </p:txBody>
      </p:sp>
      <p:pic>
        <p:nvPicPr>
          <p:cNvPr id="3" name="Picture 2" descr="ec2-instance-origin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2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3608033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resource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aws_instance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"example"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{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err="1" smtClean="0">
                <a:solidFill>
                  <a:srgbClr val="FFFFFF"/>
                </a:solidFill>
                <a:latin typeface="Consolas"/>
              </a:rPr>
              <a:t>ami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>
                <a:solidFill>
                  <a:srgbClr val="55A433"/>
                </a:solidFill>
                <a:latin typeface="Consolas"/>
              </a:rPr>
              <a:t>ami-</a:t>
            </a:r>
            <a:r>
              <a:rPr lang="fr-FR" sz="2000" dirty="0" smtClean="0">
                <a:solidFill>
                  <a:srgbClr val="55A433"/>
                </a:solidFill>
                <a:latin typeface="Consolas"/>
              </a:rPr>
              <a:t>408c7f28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err="1" smtClean="0">
                <a:solidFill>
                  <a:srgbClr val="FFFFFF"/>
                </a:solidFill>
                <a:latin typeface="Consolas"/>
              </a:rPr>
              <a:t>instance_type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"t2.micro"</a:t>
            </a: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tags { </a:t>
            </a: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    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Name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terraform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-example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}</a:t>
            </a:r>
          </a:p>
          <a:p>
            <a:r>
              <a:rPr lang="ro-RO" sz="2000" dirty="0" smtClean="0">
                <a:solidFill>
                  <a:srgbClr val="F6F6F6"/>
                </a:solidFill>
                <a:latin typeface="Consolas"/>
              </a:rPr>
              <a:t>}</a:t>
            </a:r>
          </a:p>
          <a:p>
            <a:endParaRPr lang="ro-RO" sz="2000" dirty="0">
              <a:solidFill>
                <a:srgbClr val="F6F6F6"/>
              </a:solidFill>
              <a:latin typeface="Consolas"/>
            </a:endParaRP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Let’s give the EC2 instance a 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tag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 with a readable name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281155094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3608033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 smtClean="0">
                <a:solidFill>
                  <a:srgbClr val="0DF500"/>
                </a:solidFill>
                <a:latin typeface="Consolas"/>
              </a:rPr>
              <a:t>&gt; </a:t>
            </a:r>
            <a:r>
              <a:rPr lang="en-US" sz="2000" dirty="0" err="1" smtClean="0">
                <a:solidFill>
                  <a:srgbClr val="0DF500"/>
                </a:solidFill>
                <a:latin typeface="Consolas"/>
              </a:rPr>
              <a:t>terraform</a:t>
            </a:r>
            <a:r>
              <a:rPr lang="en-US" sz="2000" dirty="0" smtClean="0">
                <a:solidFill>
                  <a:srgbClr val="0DF500"/>
                </a:solidFill>
                <a:latin typeface="Consolas"/>
              </a:rPr>
              <a:t> plan</a:t>
            </a:r>
            <a:endParaRPr lang="en-US" sz="2000" dirty="0">
              <a:solidFill>
                <a:srgbClr val="0DF500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~ 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aws_instance.example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  tags.#:    "0" =&gt; "1"</a:t>
            </a: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tags.Name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: "" =&gt; "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terraform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-example"</a:t>
            </a:r>
          </a:p>
          <a:p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Plan: 0 to add, 1 to change, 0 to destroy.</a:t>
            </a:r>
            <a:endParaRPr lang="ro-RO" sz="2000" dirty="0">
              <a:solidFill>
                <a:srgbClr val="F6F6F6"/>
              </a:solidFill>
              <a:latin typeface="Consolas"/>
            </a:endParaRP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Use the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plan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 command again to verify your changes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235342811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3608033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 smtClean="0">
                <a:solidFill>
                  <a:srgbClr val="0DF500"/>
                </a:solidFill>
                <a:latin typeface="Consolas"/>
              </a:rPr>
              <a:t>&gt; </a:t>
            </a:r>
            <a:r>
              <a:rPr lang="en-US" sz="2000" dirty="0" err="1" smtClean="0">
                <a:solidFill>
                  <a:srgbClr val="0DF500"/>
                </a:solidFill>
                <a:latin typeface="Consolas"/>
              </a:rPr>
              <a:t>terraform</a:t>
            </a:r>
            <a:r>
              <a:rPr lang="en-US" sz="2000" dirty="0" smtClean="0">
                <a:solidFill>
                  <a:srgbClr val="0DF500"/>
                </a:solidFill>
                <a:latin typeface="Consolas"/>
              </a:rPr>
              <a:t> apply</a:t>
            </a:r>
            <a:endParaRPr lang="en-US" sz="2000" dirty="0">
              <a:solidFill>
                <a:srgbClr val="0DF500"/>
              </a:solidFill>
              <a:latin typeface="Consolas"/>
            </a:endParaRPr>
          </a:p>
          <a:p>
            <a:r>
              <a:rPr lang="en-US" sz="2000" dirty="0" err="1">
                <a:solidFill>
                  <a:srgbClr val="F6F6F6"/>
                </a:solidFill>
                <a:latin typeface="Consolas"/>
              </a:rPr>
              <a:t>aws_instance.example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: Refreshing state... </a:t>
            </a:r>
          </a:p>
          <a:p>
            <a:r>
              <a:rPr lang="en-US" sz="2000" dirty="0" err="1">
                <a:solidFill>
                  <a:srgbClr val="F6F6F6"/>
                </a:solidFill>
                <a:latin typeface="Consolas"/>
              </a:rPr>
              <a:t>aws_instance.example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: Modifying...</a:t>
            </a: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tags.#:    "0" =&gt; "1"</a:t>
            </a: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tags.Name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: "" =&gt; "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terraform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-example"</a:t>
            </a:r>
          </a:p>
          <a:p>
            <a:r>
              <a:rPr lang="en-US" sz="2000" dirty="0" err="1">
                <a:solidFill>
                  <a:srgbClr val="F6F6F6"/>
                </a:solidFill>
                <a:latin typeface="Consolas"/>
              </a:rPr>
              <a:t>aws_instance.example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: Modifications complete</a:t>
            </a:r>
          </a:p>
          <a:p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Apply complete! Resources: 0 added, 1 changed, 0 destroyed.</a:t>
            </a:r>
            <a:endParaRPr lang="ro-RO" sz="2000" dirty="0">
              <a:solidFill>
                <a:srgbClr val="F6F6F6"/>
              </a:solidFill>
              <a:latin typeface="Consolas"/>
            </a:endParaRP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Use the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apply 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command again to deploy those changes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35639860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">
  <a:themeElements>
    <a:clrScheme name="Custom 3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FED13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gradFill flip="none" rotWithShape="1">
          <a:gsLst>
            <a:gs pos="0">
              <a:schemeClr val="tx1">
                <a:alpha val="40000"/>
              </a:schemeClr>
            </a:gs>
            <a:gs pos="100000">
              <a:schemeClr val="bg1">
                <a:alpha val="0"/>
              </a:schemeClr>
            </a:gs>
            <a:gs pos="80000">
              <a:schemeClr val="tx1">
                <a:alpha val="20000"/>
              </a:schemeClr>
            </a:gs>
            <a:gs pos="60000">
              <a:schemeClr val="tx1">
                <a:alpha val="30000"/>
              </a:schemeClr>
            </a:gs>
            <a:gs pos="40000">
              <a:schemeClr val="tx1">
                <a:alpha val="40000"/>
              </a:schemeClr>
            </a:gs>
          </a:gsLst>
          <a:path path="rect">
            <a:fillToRect l="50000" t="50000" r="50000" b="50000"/>
          </a:path>
          <a:tileRect/>
        </a:gradFill>
        <a:ln>
          <a:noFill/>
        </a:ln>
      </a:spPr>
      <a:bodyPr lIns="91425" tIns="91425" rIns="91425" bIns="91425" anchor="t" anchorCtr="0">
        <a:noAutofit/>
      </a:bodyPr>
      <a:lstStyle>
        <a:defPPr marL="365760" rtl="0">
          <a:buNone/>
          <a:defRPr sz="4800" b="1" dirty="0">
            <a:solidFill>
              <a:srgbClr val="FFFFFF"/>
            </a:solidFill>
            <a:latin typeface="Montserrat"/>
            <a:ea typeface="Montserrat"/>
            <a:cs typeface="Montserrat"/>
            <a:sym typeface="Montserra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20012</TotalTime>
  <Words>4582</Words>
  <Application>Microsoft Macintosh PowerPoint</Application>
  <PresentationFormat>On-screen Show (16:9)</PresentationFormat>
  <Paragraphs>824</Paragraphs>
  <Slides>146</Slides>
  <Notes>123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146</vt:i4>
      </vt:variant>
    </vt:vector>
  </HeadingPairs>
  <TitlesOfParts>
    <vt:vector size="147" baseType="lpstr">
      <vt:lpstr>simple-light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Yevgeniy Brikman</cp:lastModifiedBy>
  <cp:revision>1401</cp:revision>
  <dcterms:modified xsi:type="dcterms:W3CDTF">2016-03-31T14:34:57Z</dcterms:modified>
</cp:coreProperties>
</file>